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howSpecialPlsOnTitleSld="0" removePersonalInfoOnSave="1" strictFirstAndLastChars="0" saveSubsetFonts="1">
  <p:sldMasterIdLst>
    <p:sldMasterId id="2147483667" r:id="rId1"/>
  </p:sldMasterIdLst>
  <p:notesMasterIdLst>
    <p:notesMasterId r:id="rId2"/>
  </p:notesMasterIdLst>
  <p:handoutMasterIdLst>
    <p:handoutMasterId r:id="rId3"/>
  </p:handoutMasterIdLst>
  <p:sldIdLst>
    <p:sldId id="751" r:id="rId4"/>
    <p:sldId id="756" r:id="rId5"/>
    <p:sldId id="814" r:id="rId6"/>
    <p:sldId id="818" r:id="rId7"/>
    <p:sldId id="819" r:id="rId8"/>
    <p:sldId id="820" r:id="rId9"/>
    <p:sldId id="726" r:id="rId10"/>
    <p:sldId id="768" r:id="rId11"/>
    <p:sldId id="729" r:id="rId12"/>
    <p:sldId id="735" r:id="rId13"/>
    <p:sldId id="743" r:id="rId14"/>
    <p:sldId id="730" r:id="rId15"/>
    <p:sldId id="741" r:id="rId16"/>
    <p:sldId id="740" r:id="rId17"/>
    <p:sldId id="742" r:id="rId18"/>
    <p:sldId id="815" r:id="rId19"/>
    <p:sldId id="812" r:id="rId20"/>
    <p:sldId id="800" r:id="rId21"/>
    <p:sldId id="713" r:id="rId22"/>
    <p:sldId id="799" r:id="rId23"/>
    <p:sldId id="802" r:id="rId24"/>
    <p:sldId id="803" r:id="rId25"/>
    <p:sldId id="821" r:id="rId26"/>
    <p:sldId id="721" r:id="rId27"/>
    <p:sldId id="805" r:id="rId28"/>
    <p:sldId id="760" r:id="rId29"/>
  </p:sldIdLst>
  <p:sldSz cx="9144000" cy="6858000" type="screen4x3"/>
  <p:notesSz cx="6934200" cy="9220200"/>
  <p:custDataLst>
    <p:tags r:id="rId30"/>
  </p:custDataLst>
  <p:defaultTextStyle>
    <a:defPPr>
      <a:defRPr lang="en-US"/>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184">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469" autoAdjust="0"/>
  </p:normalViewPr>
  <p:slideViewPr>
    <p:cSldViewPr>
      <p:cViewPr varScale="1">
        <p:scale>
          <a:sx n="58" d="100"/>
          <a:sy n="58" d="100"/>
        </p:scale>
        <p:origin x="102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22"/>
    </p:cViewPr>
  </p:sorterViewPr>
  <p:notesViewPr>
    <p:cSldViewPr>
      <p:cViewPr varScale="1">
        <p:scale>
          <a:sx n="55" d="100"/>
          <a:sy n="55" d="100"/>
        </p:scale>
        <p:origin x="-1212" y="-78"/>
      </p:cViewPr>
      <p:guideLst>
        <p:guide orient="horz" pos="2905"/>
        <p:guide pos="2184"/>
      </p:guideLst>
    </p:cSldViewPr>
  </p:notesViewPr>
  <p:gridSpacing cx="36004" cy="36004"/>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tags" Target="tags/tag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35842" name="Rectangle 2"/>
          <p:cNvSpPr>
            <a:spLocks noGrp="1" noChangeArrowheads="1"/>
          </p:cNvSpPr>
          <p:nvPr>
            <p:ph type="hdr" sz="quarter"/>
          </p:nvPr>
        </p:nvSpPr>
        <p:spPr bwMode="auto">
          <a:xfrm>
            <a:off x="0" y="0"/>
            <a:ext cx="3006283" cy="459123"/>
          </a:xfrm>
          <a:prstGeom prst="rect">
            <a:avLst/>
          </a:prstGeom>
          <a:noFill/>
          <a:ln w="9525">
            <a:noFill/>
            <a:miter lim="800000"/>
          </a:ln>
          <a:effectLst/>
        </p:spPr>
        <p:txBody>
          <a:bodyPr vert="horz" wrap="square" lIns="91929" tIns="45967" rIns="91929" bIns="45967" numCol="1" anchor="t" anchorCtr="0" compatLnSpc="1">
            <a:prstTxWarp prst="textNoShape">
              <a:avLst/>
            </a:prstTxWarp>
          </a:bodyPr>
          <a:lstStyle>
            <a:lvl1pPr defTabSz="920135" eaLnBrk="0" hangingPunct="0">
              <a:spcBef>
                <a:spcPct val="0"/>
              </a:spcBef>
              <a:buClrTx/>
              <a:buFontTx/>
              <a:buNone/>
              <a:defRPr sz="1200">
                <a:latin typeface="Tahoma" pitchFamily="34" charset="0"/>
              </a:defRPr>
            </a:lvl1pPr>
          </a:lstStyle>
          <a:p>
            <a:pPr>
              <a:defRPr/>
            </a:pPr>
            <a:endParaRPr lang="en-US"/>
          </a:p>
        </p:txBody>
      </p:sp>
      <p:sp>
        <p:nvSpPr>
          <p:cNvPr id="35843" name="Rectangle 3"/>
          <p:cNvSpPr>
            <a:spLocks noGrp="1" noChangeArrowheads="1"/>
          </p:cNvSpPr>
          <p:nvPr>
            <p:ph type="dt" sz="quarter" idx="1"/>
          </p:nvPr>
        </p:nvSpPr>
        <p:spPr bwMode="auto">
          <a:xfrm>
            <a:off x="3927918" y="0"/>
            <a:ext cx="3006283" cy="459123"/>
          </a:xfrm>
          <a:prstGeom prst="rect">
            <a:avLst/>
          </a:prstGeom>
          <a:noFill/>
          <a:ln w="9525">
            <a:noFill/>
            <a:miter lim="800000"/>
          </a:ln>
          <a:effectLst/>
        </p:spPr>
        <p:txBody>
          <a:bodyPr vert="horz" wrap="square" lIns="91929" tIns="45967" rIns="91929" bIns="45967" numCol="1" anchor="t" anchorCtr="0" compatLnSpc="1">
            <a:prstTxWarp prst="textNoShape">
              <a:avLst/>
            </a:prstTxWarp>
          </a:bodyPr>
          <a:lstStyle>
            <a:lvl1pPr algn="r" defTabSz="920135" eaLnBrk="0" hangingPunct="0">
              <a:spcBef>
                <a:spcPct val="0"/>
              </a:spcBef>
              <a:buClrTx/>
              <a:buFontTx/>
              <a:buNone/>
              <a:defRPr sz="1200">
                <a:latin typeface="Tahoma" pitchFamily="34" charset="0"/>
              </a:defRPr>
            </a:lvl1pPr>
          </a:lstStyle>
          <a:p>
            <a:pPr>
              <a:defRPr/>
            </a:pPr>
            <a:endParaRPr lang="en-US"/>
          </a:p>
        </p:txBody>
      </p:sp>
      <p:sp>
        <p:nvSpPr>
          <p:cNvPr id="35844" name="Rectangle 4"/>
          <p:cNvSpPr>
            <a:spLocks noGrp="1" noChangeArrowheads="1"/>
          </p:cNvSpPr>
          <p:nvPr>
            <p:ph type="ftr" sz="quarter" idx="2"/>
          </p:nvPr>
        </p:nvSpPr>
        <p:spPr bwMode="auto">
          <a:xfrm>
            <a:off x="0" y="8761077"/>
            <a:ext cx="3006283" cy="459123"/>
          </a:xfrm>
          <a:prstGeom prst="rect">
            <a:avLst/>
          </a:prstGeom>
          <a:noFill/>
          <a:ln w="9525">
            <a:noFill/>
            <a:miter lim="800000"/>
          </a:ln>
          <a:effectLst/>
        </p:spPr>
        <p:txBody>
          <a:bodyPr vert="horz" wrap="square" lIns="91929" tIns="45967" rIns="91929" bIns="45967" numCol="1" anchor="b" anchorCtr="0" compatLnSpc="1">
            <a:prstTxWarp prst="textNoShape">
              <a:avLst/>
            </a:prstTxWarp>
          </a:bodyPr>
          <a:lstStyle>
            <a:lvl1pPr defTabSz="920135" eaLnBrk="0" hangingPunct="0">
              <a:spcBef>
                <a:spcPct val="0"/>
              </a:spcBef>
              <a:buClrTx/>
              <a:buFontTx/>
              <a:buNone/>
              <a:defRPr sz="1200">
                <a:latin typeface="Tahoma" pitchFamily="34" charset="0"/>
              </a:defRPr>
            </a:lvl1pPr>
          </a:lstStyle>
          <a:p>
            <a:pPr>
              <a:defRPr/>
            </a:pPr>
            <a:endParaRPr lang="en-US"/>
          </a:p>
        </p:txBody>
      </p:sp>
      <p:sp>
        <p:nvSpPr>
          <p:cNvPr id="35845" name="Rectangle 5"/>
          <p:cNvSpPr>
            <a:spLocks noGrp="1" noChangeArrowheads="1"/>
          </p:cNvSpPr>
          <p:nvPr>
            <p:ph type="sldNum" sz="quarter" idx="3"/>
          </p:nvPr>
        </p:nvSpPr>
        <p:spPr bwMode="auto">
          <a:xfrm>
            <a:off x="3927918" y="8761077"/>
            <a:ext cx="3006283" cy="459123"/>
          </a:xfrm>
          <a:prstGeom prst="rect">
            <a:avLst/>
          </a:prstGeom>
          <a:noFill/>
          <a:ln w="9525">
            <a:noFill/>
            <a:miter lim="800000"/>
          </a:ln>
          <a:effectLst/>
        </p:spPr>
        <p:txBody>
          <a:bodyPr vert="horz" wrap="square" lIns="91929" tIns="45967" rIns="91929" bIns="45967" numCol="1" anchor="b" anchorCtr="0" compatLnSpc="1">
            <a:prstTxWarp prst="textNoShape">
              <a:avLst/>
            </a:prstTxWarp>
          </a:bodyPr>
          <a:lstStyle>
            <a:lvl1pPr algn="r" defTabSz="920135" eaLnBrk="0" hangingPunct="0">
              <a:spcBef>
                <a:spcPct val="0"/>
              </a:spcBef>
              <a:buClrTx/>
              <a:buFontTx/>
              <a:buNone/>
              <a:defRPr sz="1200">
                <a:latin typeface="Tahoma" pitchFamily="34" charset="0"/>
              </a:defRPr>
            </a:lvl1pPr>
          </a:lstStyle>
          <a:p>
            <a:pPr>
              <a:defRPr/>
            </a:pPr>
            <a:fld id="{A7C8CBEC-C38F-4044-8FB7-6C9A5A95FF6B}" type="slidenum">
              <a:rPr lang="en-US"/>
              <a:pPr>
                <a:defRPr/>
              </a:pPr>
              <a:t>‹#›</a:t>
            </a:fld>
            <a:endParaRPr lang="en-US"/>
          </a:p>
        </p:txBody>
      </p:sp>
    </p:spTree>
    <p:extLst>
      <p:ext uri="{BB962C8B-B14F-4D97-AF65-F5344CB8AC3E}">
        <p14:creationId xmlns:p14="http://schemas.microsoft.com/office/powerpoint/2010/main" val="271328609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46082" name="Rectangle 1026"/>
          <p:cNvSpPr>
            <a:spLocks noGrp="1" noChangeArrowheads="1"/>
          </p:cNvSpPr>
          <p:nvPr>
            <p:ph type="hdr" sz="quarter"/>
          </p:nvPr>
        </p:nvSpPr>
        <p:spPr bwMode="auto">
          <a:xfrm>
            <a:off x="0" y="0"/>
            <a:ext cx="3006283" cy="459123"/>
          </a:xfrm>
          <a:prstGeom prst="rect">
            <a:avLst/>
          </a:prstGeom>
          <a:noFill/>
          <a:ln w="12700">
            <a:noFill/>
            <a:miter lim="800000"/>
            <a:headEnd type="none" w="sm" len="sm"/>
            <a:tailEnd type="none" w="sm" len="sm"/>
          </a:ln>
          <a:effectLst/>
        </p:spPr>
        <p:txBody>
          <a:bodyPr vert="horz" wrap="square" lIns="91929" tIns="45967" rIns="91929" bIns="45967" numCol="1" anchor="t" anchorCtr="0" compatLnSpc="1">
            <a:prstTxWarp prst="textNoShape">
              <a:avLst/>
            </a:prstTxWarp>
          </a:bodyPr>
          <a:lstStyle>
            <a:lvl1pPr defTabSz="920135" eaLnBrk="0" hangingPunct="0">
              <a:spcBef>
                <a:spcPct val="0"/>
              </a:spcBef>
              <a:buClrTx/>
              <a:buFontTx/>
              <a:buNone/>
              <a:defRPr sz="1200">
                <a:latin typeface="Tahoma" pitchFamily="34" charset="0"/>
              </a:defRPr>
            </a:lvl1pPr>
          </a:lstStyle>
          <a:p>
            <a:pPr>
              <a:defRPr/>
            </a:pPr>
            <a:endParaRPr lang="en-US"/>
          </a:p>
        </p:txBody>
      </p:sp>
      <p:sp>
        <p:nvSpPr>
          <p:cNvPr id="46083" name="Rectangle 1027"/>
          <p:cNvSpPr>
            <a:spLocks noGrp="1" noChangeArrowheads="1"/>
          </p:cNvSpPr>
          <p:nvPr>
            <p:ph type="dt" idx="1"/>
          </p:nvPr>
        </p:nvSpPr>
        <p:spPr bwMode="auto">
          <a:xfrm>
            <a:off x="3927918" y="0"/>
            <a:ext cx="3006283" cy="459123"/>
          </a:xfrm>
          <a:prstGeom prst="rect">
            <a:avLst/>
          </a:prstGeom>
          <a:noFill/>
          <a:ln w="12700">
            <a:noFill/>
            <a:miter lim="800000"/>
            <a:headEnd type="none" w="sm" len="sm"/>
            <a:tailEnd type="none" w="sm" len="sm"/>
          </a:ln>
          <a:effectLst/>
        </p:spPr>
        <p:txBody>
          <a:bodyPr vert="horz" wrap="square" lIns="91929" tIns="45967" rIns="91929" bIns="45967" numCol="1" anchor="t" anchorCtr="0" compatLnSpc="1">
            <a:prstTxWarp prst="textNoShape">
              <a:avLst/>
            </a:prstTxWarp>
          </a:bodyPr>
          <a:lstStyle>
            <a:lvl1pPr algn="r" defTabSz="920135" eaLnBrk="0" hangingPunct="0">
              <a:spcBef>
                <a:spcPct val="0"/>
              </a:spcBef>
              <a:buClrTx/>
              <a:buFontTx/>
              <a:buNone/>
              <a:defRPr sz="1200">
                <a:latin typeface="Tahoma" pitchFamily="34" charset="0"/>
              </a:defRPr>
            </a:lvl1pPr>
          </a:lstStyle>
          <a:p>
            <a:pPr>
              <a:defRPr/>
            </a:pPr>
            <a:endParaRPr lang="en-US"/>
          </a:p>
        </p:txBody>
      </p:sp>
      <p:sp>
        <p:nvSpPr>
          <p:cNvPr id="17412" name="Rectangle 1028"/>
          <p:cNvSpPr>
            <a:spLocks noGrp="1" noRot="1" noChangeAspect="1" noChangeArrowheads="1" noTextEdit="1"/>
          </p:cNvSpPr>
          <p:nvPr>
            <p:ph type="sldImg" idx="2"/>
          </p:nvPr>
        </p:nvSpPr>
        <p:spPr bwMode="auto">
          <a:xfrm>
            <a:off x="1169988" y="693738"/>
            <a:ext cx="4605337" cy="3455987"/>
          </a:xfrm>
          <a:prstGeom prst="rect">
            <a:avLst/>
          </a:prstGeom>
          <a:noFill/>
          <a:ln w="9525">
            <a:solidFill>
              <a:srgbClr val="000000"/>
            </a:solidFill>
            <a:miter lim="800000"/>
          </a:ln>
        </p:spPr>
      </p:sp>
      <p:sp>
        <p:nvSpPr>
          <p:cNvPr id="46085" name="Rectangle 1029"/>
          <p:cNvSpPr>
            <a:spLocks noGrp="1" noChangeArrowheads="1"/>
          </p:cNvSpPr>
          <p:nvPr>
            <p:ph type="body" sz="quarter" idx="3"/>
          </p:nvPr>
        </p:nvSpPr>
        <p:spPr bwMode="auto">
          <a:xfrm>
            <a:off x="923202" y="4378967"/>
            <a:ext cx="5087797" cy="4147832"/>
          </a:xfrm>
          <a:prstGeom prst="rect">
            <a:avLst/>
          </a:prstGeom>
          <a:noFill/>
          <a:ln w="12700">
            <a:noFill/>
            <a:miter lim="800000"/>
            <a:headEnd type="none" w="sm" len="sm"/>
            <a:tailEnd type="none" w="sm" len="sm"/>
          </a:ln>
          <a:effectLst/>
        </p:spPr>
        <p:txBody>
          <a:bodyPr vert="horz" wrap="square" lIns="91929" tIns="45967" rIns="91929" bIns="459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1030"/>
          <p:cNvSpPr>
            <a:spLocks noGrp="1" noChangeArrowheads="1"/>
          </p:cNvSpPr>
          <p:nvPr>
            <p:ph type="ftr" sz="quarter" idx="4"/>
          </p:nvPr>
        </p:nvSpPr>
        <p:spPr bwMode="auto">
          <a:xfrm>
            <a:off x="0" y="8761077"/>
            <a:ext cx="3006283" cy="459123"/>
          </a:xfrm>
          <a:prstGeom prst="rect">
            <a:avLst/>
          </a:prstGeom>
          <a:noFill/>
          <a:ln w="12700">
            <a:noFill/>
            <a:miter lim="800000"/>
            <a:headEnd type="none" w="sm" len="sm"/>
            <a:tailEnd type="none" w="sm" len="sm"/>
          </a:ln>
          <a:effectLst/>
        </p:spPr>
        <p:txBody>
          <a:bodyPr vert="horz" wrap="square" lIns="91929" tIns="45967" rIns="91929" bIns="45967" numCol="1" anchor="b" anchorCtr="0" compatLnSpc="1">
            <a:prstTxWarp prst="textNoShape">
              <a:avLst/>
            </a:prstTxWarp>
          </a:bodyPr>
          <a:lstStyle>
            <a:lvl1pPr defTabSz="920135" eaLnBrk="0" hangingPunct="0">
              <a:spcBef>
                <a:spcPct val="0"/>
              </a:spcBef>
              <a:buClrTx/>
              <a:buFontTx/>
              <a:buNone/>
              <a:defRPr sz="1200">
                <a:latin typeface="Tahoma" pitchFamily="34" charset="0"/>
              </a:defRPr>
            </a:lvl1pPr>
          </a:lstStyle>
          <a:p>
            <a:pPr>
              <a:defRPr/>
            </a:pPr>
            <a:endParaRPr lang="en-US"/>
          </a:p>
        </p:txBody>
      </p:sp>
      <p:sp>
        <p:nvSpPr>
          <p:cNvPr id="46087" name="Rectangle 1031"/>
          <p:cNvSpPr>
            <a:spLocks noGrp="1" noChangeArrowheads="1"/>
          </p:cNvSpPr>
          <p:nvPr>
            <p:ph type="sldNum" sz="quarter" idx="5"/>
          </p:nvPr>
        </p:nvSpPr>
        <p:spPr bwMode="auto">
          <a:xfrm>
            <a:off x="3927918" y="8761077"/>
            <a:ext cx="3006283" cy="459123"/>
          </a:xfrm>
          <a:prstGeom prst="rect">
            <a:avLst/>
          </a:prstGeom>
          <a:noFill/>
          <a:ln w="12700">
            <a:noFill/>
            <a:miter lim="800000"/>
            <a:headEnd type="none" w="sm" len="sm"/>
            <a:tailEnd type="none" w="sm" len="sm"/>
          </a:ln>
          <a:effectLst/>
        </p:spPr>
        <p:txBody>
          <a:bodyPr vert="horz" wrap="square" lIns="91929" tIns="45967" rIns="91929" bIns="45967" numCol="1" anchor="b" anchorCtr="0" compatLnSpc="1">
            <a:prstTxWarp prst="textNoShape">
              <a:avLst/>
            </a:prstTxWarp>
          </a:bodyPr>
          <a:lstStyle>
            <a:lvl1pPr algn="r" defTabSz="920135" eaLnBrk="0" hangingPunct="0">
              <a:spcBef>
                <a:spcPct val="0"/>
              </a:spcBef>
              <a:buClrTx/>
              <a:buFontTx/>
              <a:buNone/>
              <a:defRPr sz="1200">
                <a:latin typeface="Tahoma" pitchFamily="34" charset="0"/>
              </a:defRPr>
            </a:lvl1pPr>
          </a:lstStyle>
          <a:p>
            <a:pPr>
              <a:defRPr/>
            </a:pPr>
            <a:fld id="{85A6ABC3-DDCA-4B5C-954E-17F192407E67}" type="slidenum">
              <a:rPr lang="en-US"/>
              <a:pPr>
                <a:defRPr/>
              </a:pPr>
              <a:t>‹#›</a:t>
            </a:fld>
            <a:endParaRPr lang="en-US"/>
          </a:p>
        </p:txBody>
      </p:sp>
    </p:spTree>
    <p:extLst>
      <p:ext uri="{BB962C8B-B14F-4D97-AF65-F5344CB8AC3E}">
        <p14:creationId xmlns:p14="http://schemas.microsoft.com/office/powerpoint/2010/main" val="307353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8434" name="Rectangle 1031"/>
          <p:cNvSpPr>
            <a:spLocks noGrp="1" noChangeArrowheads="1"/>
          </p:cNvSpPr>
          <p:nvPr>
            <p:ph type="sldNum" sz="quarter" idx="5"/>
          </p:nvPr>
        </p:nvSpPr>
        <p:spPr>
          <a:noFill/>
        </p:spPr>
        <p:txBody>
          <a:bodyPr/>
          <a:lstStyle/>
          <a:p>
            <a:fld id="{824DA2E1-EF0C-4962-931D-DC660CBABA83}" type="slidenum">
              <a:rPr lang="en-US" smtClean="0"/>
              <a:t>1</a:t>
            </a:fld>
            <a:endParaRPr lang="en-US"/>
          </a:p>
        </p:txBody>
      </p:sp>
      <p:sp>
        <p:nvSpPr>
          <p:cNvPr id="18435" name="Slide Image Placeholder 1"/>
          <p:cNvSpPr>
            <a:spLocks noGrp="1" noRot="1" noChangeAspect="1" noTextEdit="1"/>
          </p:cNvSpPr>
          <p:nvPr>
            <p:ph type="sldImg"/>
          </p:nvPr>
        </p:nvSpPr>
        <p:spPr>
          <a:xfrm>
            <a:off x="1162050" y="692150"/>
            <a:ext cx="4610100" cy="3457575"/>
          </a:xfrm>
        </p:spPr>
      </p:sp>
      <p:sp>
        <p:nvSpPr>
          <p:cNvPr id="18436" name="Notes Placeholder 2"/>
          <p:cNvSpPr>
            <a:spLocks noGrp="1"/>
          </p:cNvSpPr>
          <p:nvPr>
            <p:ph type="body" idx="1"/>
          </p:nvPr>
        </p:nvSpPr>
        <p:spPr>
          <a:xfrm>
            <a:off x="694361" y="4380539"/>
            <a:ext cx="5545479" cy="4147832"/>
          </a:xfrm>
          <a:noFill/>
          <a:ln w="9525"/>
        </p:spPr>
        <p:txBody>
          <a:bodyPr lIns="91611" tIns="45805" rIns="91611" bIns="45805"/>
          <a:lstStyle/>
          <a:p>
            <a:pPr eaLnBrk="1" hangingPunct="1"/>
            <a:endParaRPr lang="en-US"/>
          </a:p>
        </p:txBody>
      </p:sp>
      <p:sp>
        <p:nvSpPr>
          <p:cNvPr id="18437" name="Slide Number Placeholder 3"/>
          <p:cNvSpPr txBox="1">
            <a:spLocks noGrp="1"/>
          </p:cNvSpPr>
          <p:nvPr/>
        </p:nvSpPr>
        <p:spPr bwMode="auto">
          <a:xfrm>
            <a:off x="3929485" y="8757932"/>
            <a:ext cx="3003148" cy="460696"/>
          </a:xfrm>
          <a:prstGeom prst="rect">
            <a:avLst/>
          </a:prstGeom>
          <a:noFill/>
          <a:ln w="9525">
            <a:noFill/>
            <a:miter lim="800000"/>
          </a:ln>
        </p:spPr>
        <p:txBody>
          <a:bodyPr lIns="91611" tIns="45805" rIns="91611" bIns="45805" anchor="b"/>
          <a:lstStyle/>
          <a:p>
            <a:pPr algn="r" defTabSz="916995"/>
            <a:fld id="{48988BE4-15D9-4BA2-A751-D7049A8EC16E}" type="slidenum">
              <a:rPr lang="en-US" sz="1200">
                <a:latin typeface="Arial"/>
              </a:rPr>
              <a:pPr algn="r" defTabSz="916995"/>
              <a:t>1</a:t>
            </a:fld>
            <a:endParaRPr lang="en-US" sz="1200">
              <a:latin typeface="Arial"/>
            </a:endParaRPr>
          </a:p>
        </p:txBody>
      </p:sp>
    </p:spTree>
    <p:extLst>
      <p:ext uri="{BB962C8B-B14F-4D97-AF65-F5344CB8AC3E}">
        <p14:creationId xmlns:p14="http://schemas.microsoft.com/office/powerpoint/2010/main" val="119628511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10</a:t>
            </a:fld>
            <a:endParaRPr lang="en-US"/>
          </a:p>
        </p:txBody>
      </p:sp>
    </p:spTree>
    <p:extLst>
      <p:ext uri="{BB962C8B-B14F-4D97-AF65-F5344CB8AC3E}">
        <p14:creationId xmlns:p14="http://schemas.microsoft.com/office/powerpoint/2010/main" val="237929445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11</a:t>
            </a:fld>
            <a:endParaRPr lang="en-US"/>
          </a:p>
        </p:txBody>
      </p:sp>
    </p:spTree>
    <p:extLst>
      <p:ext uri="{BB962C8B-B14F-4D97-AF65-F5344CB8AC3E}">
        <p14:creationId xmlns:p14="http://schemas.microsoft.com/office/powerpoint/2010/main" val="363720620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12</a:t>
            </a:fld>
            <a:endParaRPr lang="en-US"/>
          </a:p>
        </p:txBody>
      </p:sp>
    </p:spTree>
    <p:extLst>
      <p:ext uri="{BB962C8B-B14F-4D97-AF65-F5344CB8AC3E}">
        <p14:creationId xmlns:p14="http://schemas.microsoft.com/office/powerpoint/2010/main" val="18944718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13</a:t>
            </a:fld>
            <a:endParaRPr lang="en-US"/>
          </a:p>
        </p:txBody>
      </p:sp>
    </p:spTree>
    <p:extLst>
      <p:ext uri="{BB962C8B-B14F-4D97-AF65-F5344CB8AC3E}">
        <p14:creationId xmlns:p14="http://schemas.microsoft.com/office/powerpoint/2010/main" val="188912598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14</a:t>
            </a:fld>
            <a:endParaRPr lang="en-US"/>
          </a:p>
        </p:txBody>
      </p:sp>
    </p:spTree>
    <p:extLst>
      <p:ext uri="{BB962C8B-B14F-4D97-AF65-F5344CB8AC3E}">
        <p14:creationId xmlns:p14="http://schemas.microsoft.com/office/powerpoint/2010/main" val="279609556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15</a:t>
            </a:fld>
            <a:endParaRPr lang="en-US"/>
          </a:p>
        </p:txBody>
      </p:sp>
    </p:spTree>
    <p:extLst>
      <p:ext uri="{BB962C8B-B14F-4D97-AF65-F5344CB8AC3E}">
        <p14:creationId xmlns:p14="http://schemas.microsoft.com/office/powerpoint/2010/main" val="202301992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16</a:t>
            </a:fld>
            <a:endParaRPr lang="en-US"/>
          </a:p>
        </p:txBody>
      </p:sp>
    </p:spTree>
    <p:extLst>
      <p:ext uri="{BB962C8B-B14F-4D97-AF65-F5344CB8AC3E}">
        <p14:creationId xmlns:p14="http://schemas.microsoft.com/office/powerpoint/2010/main" val="43333245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0835178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262383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19</a:t>
            </a:fld>
            <a:endParaRPr lang="en-US"/>
          </a:p>
        </p:txBody>
      </p:sp>
    </p:spTree>
    <p:extLst>
      <p:ext uri="{BB962C8B-B14F-4D97-AF65-F5344CB8AC3E}">
        <p14:creationId xmlns:p14="http://schemas.microsoft.com/office/powerpoint/2010/main" val="230427903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2</a:t>
            </a:fld>
            <a:endParaRPr lang="en-US"/>
          </a:p>
        </p:txBody>
      </p:sp>
    </p:spTree>
    <p:extLst>
      <p:ext uri="{BB962C8B-B14F-4D97-AF65-F5344CB8AC3E}">
        <p14:creationId xmlns:p14="http://schemas.microsoft.com/office/powerpoint/2010/main" val="402571753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0835178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034011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2492320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201394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24</a:t>
            </a:fld>
            <a:endParaRPr lang="en-US"/>
          </a:p>
        </p:txBody>
      </p:sp>
    </p:spTree>
    <p:extLst>
      <p:ext uri="{BB962C8B-B14F-4D97-AF65-F5344CB8AC3E}">
        <p14:creationId xmlns:p14="http://schemas.microsoft.com/office/powerpoint/2010/main" val="3775492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758096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26</a:t>
            </a:fld>
            <a:endParaRPr lang="en-US"/>
          </a:p>
        </p:txBody>
      </p:sp>
    </p:spTree>
    <p:extLst>
      <p:ext uri="{BB962C8B-B14F-4D97-AF65-F5344CB8AC3E}">
        <p14:creationId xmlns:p14="http://schemas.microsoft.com/office/powerpoint/2010/main" val="340218233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20135"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20135"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80211139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4</a:t>
            </a:fld>
            <a:endParaRPr lang="en-US"/>
          </a:p>
        </p:txBody>
      </p:sp>
    </p:spTree>
    <p:extLst>
      <p:ext uri="{BB962C8B-B14F-4D97-AF65-F5344CB8AC3E}">
        <p14:creationId xmlns:p14="http://schemas.microsoft.com/office/powerpoint/2010/main" val="32761705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5</a:t>
            </a:fld>
            <a:endParaRPr lang="en-US"/>
          </a:p>
        </p:txBody>
      </p:sp>
    </p:spTree>
    <p:extLst>
      <p:ext uri="{BB962C8B-B14F-4D97-AF65-F5344CB8AC3E}">
        <p14:creationId xmlns:p14="http://schemas.microsoft.com/office/powerpoint/2010/main" val="110441195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6</a:t>
            </a:fld>
            <a:endParaRPr lang="en-US"/>
          </a:p>
        </p:txBody>
      </p:sp>
    </p:spTree>
    <p:extLst>
      <p:ext uri="{BB962C8B-B14F-4D97-AF65-F5344CB8AC3E}">
        <p14:creationId xmlns:p14="http://schemas.microsoft.com/office/powerpoint/2010/main" val="38564254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7</a:t>
            </a:fld>
            <a:endParaRPr lang="en-US"/>
          </a:p>
        </p:txBody>
      </p:sp>
    </p:spTree>
    <p:extLst>
      <p:ext uri="{BB962C8B-B14F-4D97-AF65-F5344CB8AC3E}">
        <p14:creationId xmlns:p14="http://schemas.microsoft.com/office/powerpoint/2010/main" val="198713303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8</a:t>
            </a:fld>
            <a:endParaRPr lang="en-US"/>
          </a:p>
        </p:txBody>
      </p:sp>
    </p:spTree>
    <p:extLst>
      <p:ext uri="{BB962C8B-B14F-4D97-AF65-F5344CB8AC3E}">
        <p14:creationId xmlns:p14="http://schemas.microsoft.com/office/powerpoint/2010/main" val="10669677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A6ABC3-DDCA-4B5C-954E-17F192407E67}" type="slidenum">
              <a:rPr lang="en-US" smtClean="0"/>
              <a:pPr>
                <a:defRPr/>
              </a:pPr>
              <a:t>9</a:t>
            </a:fld>
            <a:endParaRPr lang="en-US"/>
          </a:p>
        </p:txBody>
      </p:sp>
    </p:spTree>
    <p:extLst>
      <p:ext uri="{BB962C8B-B14F-4D97-AF65-F5344CB8AC3E}">
        <p14:creationId xmlns:p14="http://schemas.microsoft.com/office/powerpoint/2010/main" val="150656393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jpeg" /><Relationship Id="rId3" Type="http://schemas.openxmlformats.org/officeDocument/2006/relationships/image" Target="../media/image5.png" /><Relationship Id="rId4"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jpe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8.jpe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0" y="6553200"/>
            <a:ext cx="91440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sp>
        <p:nvSpPr>
          <p:cNvPr id="6" name="Isosceles Triangle 5">
            <a:hlinkClick action="ppaction://hlinkshowjump?jump=previousslide" highlightClick="1"/>
            <a:hlinkHover action="ppaction://noaction" highlightClick="1"/>
          </p:cNvPr>
          <p:cNvSpPr/>
          <p:nvPr userDrawn="1"/>
        </p:nvSpPr>
        <p:spPr>
          <a:xfrm rot="16039581">
            <a:off x="8146526" y="6640088"/>
            <a:ext cx="149077" cy="1285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action="ppaction://hlinkshowjump?jump=nextslide" highlightClick="1"/>
          </p:cNvPr>
          <p:cNvSpPr/>
          <p:nvPr userDrawn="1"/>
        </p:nvSpPr>
        <p:spPr>
          <a:xfrm rot="5400000">
            <a:off x="8752490" y="6639909"/>
            <a:ext cx="152401" cy="1313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354763" y="728663"/>
            <a:ext cx="1962150" cy="2244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728663"/>
            <a:ext cx="5734050" cy="2244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0" y="6553200"/>
            <a:ext cx="91440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sp>
        <p:nvSpPr>
          <p:cNvPr id="6" name="Isosceles Triangle 5">
            <a:hlinkClick action="ppaction://hlinkshowjump?jump=previousslide" highlightClick="1"/>
            <a:hlinkHover action="ppaction://noaction" highlightClick="1"/>
          </p:cNvPr>
          <p:cNvSpPr/>
          <p:nvPr userDrawn="1"/>
        </p:nvSpPr>
        <p:spPr>
          <a:xfrm rot="16039581">
            <a:off x="8146526" y="6640088"/>
            <a:ext cx="149077" cy="1285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action="ppaction://hlinkshowjump?jump=nextslide" highlightClick="1"/>
          </p:cNvPr>
          <p:cNvSpPr/>
          <p:nvPr userDrawn="1"/>
        </p:nvSpPr>
        <p:spPr>
          <a:xfrm rot="5400000">
            <a:off x="8752490" y="6639909"/>
            <a:ext cx="152401" cy="1313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Hood Header">
    <p:spTree>
      <p:nvGrpSpPr>
        <p:cNvPr id="1" name=""/>
        <p:cNvGrpSpPr/>
        <p:nvPr/>
      </p:nvGrpSpPr>
      <p:grpSpPr>
        <a:xfrm>
          <a:off x="0" y="0"/>
          <a:ext cx="0" cy="0"/>
        </a:xfrm>
      </p:grpSpPr>
      <p:pic>
        <p:nvPicPr>
          <p:cNvPr id="2" name="Picture 4"/>
          <p:cNvPicPr>
            <a:picLocks noChangeAspect="1"/>
          </p:cNvPicPr>
          <p:nvPr userDrawn="1"/>
        </p:nvPicPr>
        <p:blipFill>
          <a:blip r:embed="rId1"/>
          <a:stretch>
            <a:fillRect/>
          </a:stretch>
        </p:blipFill>
        <p:spPr bwMode="auto">
          <a:xfrm>
            <a:off x="1588" y="0"/>
            <a:ext cx="9144000" cy="1524000"/>
          </a:xfrm>
          <a:prstGeom prst="rect">
            <a:avLst/>
          </a:prstGeom>
          <a:noFill/>
          <a:ln w="9525">
            <a:noFill/>
            <a:miter lim="800000"/>
          </a:ln>
        </p:spPr>
      </p:pic>
      <p:sp>
        <p:nvSpPr>
          <p:cNvPr id="4" name="Rectangle 3"/>
          <p:cNvSpPr>
            <a:spLocks noChangeArrowheads="1"/>
          </p:cNvSpPr>
          <p:nvPr userDrawn="1"/>
        </p:nvSpPr>
        <p:spPr bwMode="white">
          <a:xfrm>
            <a:off x="8085138" y="6575425"/>
            <a:ext cx="536575" cy="377825"/>
          </a:xfrm>
          <a:prstGeom prst="rect">
            <a:avLst/>
          </a:prstGeom>
          <a:noFill/>
          <a:ln>
            <a:noFill/>
          </a:ln>
          <a:effectLst/>
        </p:spPr>
        <p:txBody>
          <a:bodyPr/>
          <a:lstStyle/>
          <a:p>
            <a:pPr algn="r" defTabSz="887553">
              <a:defRPr/>
            </a:pPr>
            <a:r>
              <a:rPr lang="en-US" sz="900">
                <a:solidFill>
                  <a:srgbClr val="245397"/>
                </a:solidFill>
                <a:latin typeface="Century Gothic" panose="020b0502020202020204" pitchFamily="34" charset="0"/>
                <a:ea typeface="Arial Unicode MS"/>
                <a:cs typeface="Arial Unicode MS"/>
              </a:rPr>
              <a:t>|  </a:t>
            </a:r>
            <a:fld id="{8E8133F4-47E3-421E-897B-8B4AA0D8C063}" type="slidenum">
              <a:rPr lang="en-US" sz="900">
                <a:solidFill>
                  <a:srgbClr val="245397"/>
                </a:solidFill>
                <a:latin typeface="Century Gothic" panose="020b0502020202020204" pitchFamily="34" charset="0"/>
                <a:ea typeface="Arial Unicode MS"/>
                <a:cs typeface="Arial Unicode MS"/>
              </a:rPr>
              <a:pPr algn="r" defTabSz="887553">
                <a:defRPr/>
              </a:pPr>
              <a:t>1</a:t>
            </a:fld>
            <a:endParaRPr lang="en-US" sz="900">
              <a:solidFill>
                <a:srgbClr val="245397"/>
              </a:solidFill>
              <a:latin typeface="Century Gothic" panose="020b0502020202020204" pitchFamily="34" charset="0"/>
              <a:ea typeface="Arial Unicode MS"/>
              <a:cs typeface="Arial Unicode MS"/>
            </a:endParaRPr>
          </a:p>
        </p:txBody>
      </p:sp>
      <p:sp>
        <p:nvSpPr>
          <p:cNvPr id="5" name="TextBox 4"/>
          <p:cNvSpPr txBox="1"/>
          <p:nvPr userDrawn="1"/>
        </p:nvSpPr>
        <p:spPr>
          <a:xfrm>
            <a:off x="338138" y="6678613"/>
            <a:ext cx="2376487" cy="185737"/>
          </a:xfrm>
          <a:prstGeom prst="rect">
            <a:avLst/>
          </a:prstGeom>
          <a:noFill/>
        </p:spPr>
        <p:txBody>
          <a:bodyPr>
            <a:spAutoFit/>
          </a:bodyPr>
          <a:lstStyle/>
          <a:p>
            <a:pPr defTabSz="449505" fontAlgn="auto">
              <a:spcBef>
                <a:spcPct val="0"/>
              </a:spcBef>
              <a:spcAft>
                <a:spcPct val="0"/>
              </a:spcAft>
              <a:defRPr/>
            </a:pPr>
            <a:r>
              <a:rPr lang="en-US" sz="600">
                <a:solidFill>
                  <a:schemeClr val="tx1">
                    <a:lumMod val="50000"/>
                    <a:lumOff val="50000"/>
                  </a:schemeClr>
                </a:solidFill>
                <a:ea typeface="ＭＳ Ｐゴシック" charset="-128"/>
              </a:rPr>
              <a:t>© 2017</a:t>
            </a:r>
            <a:r>
              <a:rPr lang="en-US" sz="600" baseline="0">
                <a:solidFill>
                  <a:schemeClr val="tx1">
                    <a:lumMod val="50000"/>
                    <a:lumOff val="50000"/>
                  </a:schemeClr>
                </a:solidFill>
                <a:ea typeface="ＭＳ Ｐゴシック" charset="-128"/>
              </a:rPr>
              <a:t> </a:t>
            </a:r>
            <a:r>
              <a:rPr lang="en-US" sz="600">
                <a:solidFill>
                  <a:schemeClr val="tx1">
                    <a:lumMod val="50000"/>
                    <a:lumOff val="50000"/>
                  </a:schemeClr>
                </a:solidFill>
                <a:ea typeface="ＭＳ Ｐゴシック" charset="-128"/>
              </a:rPr>
              <a:t>USI Affinity. All rights reserved.</a:t>
            </a:r>
          </a:p>
        </p:txBody>
      </p:sp>
      <p:pic>
        <p:nvPicPr>
          <p:cNvPr id="6" name="Picture 4"/>
          <p:cNvPicPr>
            <a:picLocks noChangeAspect="1"/>
          </p:cNvPicPr>
          <p:nvPr userDrawn="1"/>
        </p:nvPicPr>
        <p:blipFill>
          <a:blip r:embed="rId2"/>
          <a:srcRect r="320"/>
          <a:stretch>
            <a:fillRect/>
          </a:stretch>
        </p:blipFill>
        <p:spPr bwMode="auto">
          <a:xfrm>
            <a:off x="-7938" y="0"/>
            <a:ext cx="9151938" cy="1524000"/>
          </a:xfrm>
          <a:prstGeom prst="rect">
            <a:avLst/>
          </a:prstGeom>
          <a:noFill/>
          <a:ln w="9525">
            <a:noFill/>
            <a:miter lim="800000"/>
          </a:ln>
        </p:spPr>
      </p:pic>
      <p:pic>
        <p:nvPicPr>
          <p:cNvPr id="7" name="Picture 4"/>
          <p:cNvPicPr>
            <a:picLocks noChangeAspect="1"/>
          </p:cNvPicPr>
          <p:nvPr userDrawn="1"/>
        </p:nvPicPr>
        <p:blipFill>
          <a:blip r:embed="rId2">
            <a:duotone>
              <a:prstClr val="black"/>
              <a:schemeClr val="tx2">
                <a:tint val="45000"/>
                <a:satMod val="400000"/>
              </a:schemeClr>
            </a:duotone>
          </a:blip>
          <a:srcRect r="320"/>
          <a:stretch>
            <a:fillRect/>
          </a:stretch>
        </p:blipFill>
        <p:spPr bwMode="auto">
          <a:xfrm>
            <a:off x="-7938" y="0"/>
            <a:ext cx="9151938" cy="1524000"/>
          </a:xfrm>
          <a:prstGeom prst="rect">
            <a:avLst/>
          </a:prstGeom>
          <a:noFill/>
          <a:ln w="9525">
            <a:noFill/>
            <a:miter lim="800000"/>
          </a:ln>
        </p:spPr>
      </p:pic>
      <p:pic>
        <p:nvPicPr>
          <p:cNvPr id="8" name="Picture 7" descr="USI_Logo_White.png"/>
          <p:cNvPicPr>
            <a:picLocks noChangeAspect="1"/>
          </p:cNvPicPr>
          <p:nvPr userDrawn="1"/>
        </p:nvPicPr>
        <p:blipFill>
          <a:blip r:embed="rId3"/>
          <a:stretch>
            <a:fillRect/>
          </a:stretch>
        </p:blipFill>
        <p:spPr>
          <a:xfrm>
            <a:off x="7545572" y="332508"/>
            <a:ext cx="1232345" cy="924259"/>
          </a:xfrm>
          <a:prstGeom prst="rect">
            <a:avLst/>
          </a:prstGeom>
        </p:spPr>
      </p:pic>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ontent Style 2">
    <p:spTree>
      <p:nvGrpSpPr>
        <p:cNvPr id="1" name=""/>
        <p:cNvGrpSpPr/>
        <p:nvPr/>
      </p:nvGrpSpPr>
      <p:grpSpPr>
        <a:xfrm>
          <a:off x="0" y="0"/>
          <a:ext cx="0" cy="0"/>
        </a:xfrm>
      </p:grpSpPr>
      <p:grpSp>
        <p:nvGrpSpPr>
          <p:cNvPr id="6" name="Group 64"/>
          <p:cNvGrpSpPr/>
          <p:nvPr userDrawn="1"/>
        </p:nvGrpSpPr>
        <p:grpSpPr>
          <a:xfrm>
            <a:off x="-3241154" y="-478911"/>
            <a:ext cx="12735022" cy="9599309"/>
            <a:chExt cx="27170" cy="15359"/>
          </a:xfrm>
        </p:grpSpPr>
        <p:sp>
          <p:nvSpPr>
            <p:cNvPr id="10" name="Freeform 68"/>
            <p:cNvSpPr/>
            <p:nvPr/>
          </p:nvSpPr>
          <p:spPr bwMode="auto">
            <a:xfrm>
              <a:off x="4514" y="0"/>
              <a:ext cx="7010" cy="3290"/>
            </a:xfrm>
            <a:custGeom>
              <a:gdLst>
                <a:gd name="T0" fmla="*/ 7009 w 7010"/>
                <a:gd name="T1" fmla="*/ 1295 h 3290"/>
                <a:gd name="T2" fmla="*/ 4734 w 7010"/>
                <a:gd name="T3" fmla="*/ 0 h 3290"/>
                <a:gd name="T4" fmla="*/ 3504 w 7010"/>
                <a:gd name="T5" fmla="*/ 0 h 3290"/>
                <a:gd name="T6" fmla="*/ 2274 w 7010"/>
                <a:gd name="T7" fmla="*/ 0 h 3290"/>
                <a:gd name="T8" fmla="*/ 0 w 7010"/>
                <a:gd name="T9" fmla="*/ 1295 h 3290"/>
                <a:gd name="T10" fmla="*/ 3504 w 7010"/>
                <a:gd name="T11" fmla="*/ 3290 h 3290"/>
                <a:gd name="T12" fmla="*/ 7009 w 7010"/>
                <a:gd name="T13" fmla="*/ 1295 h 3290"/>
              </a:gdLst>
              <a:cxnLst>
                <a:cxn ang="0">
                  <a:pos x="T0" y="T1"/>
                </a:cxn>
                <a:cxn ang="0">
                  <a:pos x="T2" y="T3"/>
                </a:cxn>
                <a:cxn ang="0">
                  <a:pos x="T4" y="T5"/>
                </a:cxn>
                <a:cxn ang="0">
                  <a:pos x="T6" y="T7"/>
                </a:cxn>
                <a:cxn ang="0">
                  <a:pos x="T8" y="T9"/>
                </a:cxn>
                <a:cxn ang="0">
                  <a:pos x="T10" y="T11"/>
                </a:cxn>
                <a:cxn ang="0">
                  <a:pos x="T12" y="T13"/>
                </a:cxn>
              </a:cxnLst>
              <a:rect l="0" t="0" r="r" b="b"/>
              <a:pathLst>
                <a:path w="7010" h="3290">
                  <a:moveTo>
                    <a:pt x="7009" y="1295"/>
                  </a:moveTo>
                  <a:lnTo>
                    <a:pt x="4734" y="0"/>
                  </a:lnTo>
                  <a:lnTo>
                    <a:pt x="3504" y="0"/>
                  </a:lnTo>
                  <a:lnTo>
                    <a:pt x="2274" y="0"/>
                  </a:lnTo>
                  <a:lnTo>
                    <a:pt x="0" y="1295"/>
                  </a:lnTo>
                  <a:lnTo>
                    <a:pt x="3504" y="3290"/>
                  </a:lnTo>
                  <a:lnTo>
                    <a:pt x="7009" y="1295"/>
                  </a:lnTo>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5"/>
            <p:cNvSpPr/>
            <p:nvPr/>
          </p:nvSpPr>
          <p:spPr bwMode="auto">
            <a:xfrm>
              <a:off x="0" y="0"/>
              <a:ext cx="2728" cy="3288"/>
            </a:xfrm>
            <a:custGeom>
              <a:gdLst>
                <a:gd name="T0" fmla="*/ 2727 w 2728"/>
                <a:gd name="T1" fmla="*/ 0 h 3288"/>
                <a:gd name="T2" fmla="*/ 1495 w 2728"/>
                <a:gd name="T3" fmla="*/ 0 h 3288"/>
                <a:gd name="T4" fmla="*/ 0 w 2728"/>
                <a:gd name="T5" fmla="*/ 851 h 3288"/>
                <a:gd name="T6" fmla="*/ 0 w 2728"/>
                <a:gd name="T7" fmla="*/ 1735 h 3288"/>
                <a:gd name="T8" fmla="*/ 2727 w 2728"/>
                <a:gd name="T9" fmla="*/ 3288 h 3288"/>
                <a:gd name="T10" fmla="*/ 2727 w 2728"/>
                <a:gd name="T11" fmla="*/ 3288 h 3288"/>
                <a:gd name="T12" fmla="*/ 2727 w 2728"/>
                <a:gd name="T13" fmla="*/ 0 h 3288"/>
              </a:gdLst>
              <a:cxnLst>
                <a:cxn ang="0">
                  <a:pos x="T0" y="T1"/>
                </a:cxn>
                <a:cxn ang="0">
                  <a:pos x="T2" y="T3"/>
                </a:cxn>
                <a:cxn ang="0">
                  <a:pos x="T4" y="T5"/>
                </a:cxn>
                <a:cxn ang="0">
                  <a:pos x="T6" y="T7"/>
                </a:cxn>
                <a:cxn ang="0">
                  <a:pos x="T8" y="T9"/>
                </a:cxn>
                <a:cxn ang="0">
                  <a:pos x="T10" y="T11"/>
                </a:cxn>
                <a:cxn ang="0">
                  <a:pos x="T12" y="T13"/>
                </a:cxn>
              </a:cxnLst>
              <a:rect l="0" t="0" r="r" b="b"/>
              <a:pathLst>
                <a:path w="2728" h="3288">
                  <a:moveTo>
                    <a:pt x="2727" y="0"/>
                  </a:moveTo>
                  <a:lnTo>
                    <a:pt x="1495" y="0"/>
                  </a:lnTo>
                  <a:lnTo>
                    <a:pt x="0" y="851"/>
                  </a:lnTo>
                  <a:lnTo>
                    <a:pt x="0" y="1735"/>
                  </a:lnTo>
                  <a:lnTo>
                    <a:pt x="2727" y="3288"/>
                  </a:lnTo>
                  <a:lnTo>
                    <a:pt x="2727" y="3288"/>
                  </a:lnTo>
                  <a:lnTo>
                    <a:pt x="2727"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6"/>
            <p:cNvSpPr/>
            <p:nvPr/>
          </p:nvSpPr>
          <p:spPr bwMode="auto">
            <a:xfrm>
              <a:off x="2727" y="0"/>
              <a:ext cx="3505" cy="3289"/>
            </a:xfrm>
            <a:custGeom>
              <a:gdLst>
                <a:gd name="T0" fmla="*/ 1232 w 3505"/>
                <a:gd name="T1" fmla="*/ 0 h 3289"/>
                <a:gd name="T2" fmla="*/ 0 w 3505"/>
                <a:gd name="T3" fmla="*/ 0 h 3289"/>
                <a:gd name="T4" fmla="*/ 0 w 3505"/>
                <a:gd name="T5" fmla="*/ 3288 h 3289"/>
                <a:gd name="T6" fmla="*/ 3504 w 3505"/>
                <a:gd name="T7" fmla="*/ 1293 h 3289"/>
                <a:gd name="T8" fmla="*/ 1232 w 3505"/>
                <a:gd name="T9" fmla="*/ 0 h 3289"/>
              </a:gdLst>
              <a:cxnLst>
                <a:cxn ang="0">
                  <a:pos x="T0" y="T1"/>
                </a:cxn>
                <a:cxn ang="0">
                  <a:pos x="T2" y="T3"/>
                </a:cxn>
                <a:cxn ang="0">
                  <a:pos x="T4" y="T5"/>
                </a:cxn>
                <a:cxn ang="0">
                  <a:pos x="T6" y="T7"/>
                </a:cxn>
                <a:cxn ang="0">
                  <a:pos x="T8" y="T9"/>
                </a:cxn>
              </a:cxnLst>
              <a:rect l="0" t="0" r="r" b="b"/>
              <a:pathLst>
                <a:path w="3505" h="3289">
                  <a:moveTo>
                    <a:pt x="1232" y="0"/>
                  </a:moveTo>
                  <a:lnTo>
                    <a:pt x="0" y="0"/>
                  </a:lnTo>
                  <a:lnTo>
                    <a:pt x="0" y="3288"/>
                  </a:lnTo>
                  <a:lnTo>
                    <a:pt x="3504" y="1293"/>
                  </a:lnTo>
                  <a:lnTo>
                    <a:pt x="1232"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7"/>
            <p:cNvSpPr/>
            <p:nvPr/>
          </p:nvSpPr>
          <p:spPr bwMode="auto">
            <a:xfrm>
              <a:off x="2727" y="1293"/>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69"/>
            <p:cNvGrpSpPr/>
            <p:nvPr/>
          </p:nvGrpSpPr>
          <p:grpSpPr>
            <a:xfrm>
              <a:off x="0" y="11277"/>
              <a:ext cx="6233" cy="4083"/>
              <a:chOff x="0" y="11277"/>
              <a:chExt cx="6233" cy="4083"/>
            </a:xfrm>
          </p:grpSpPr>
          <p:sp>
            <p:nvSpPr>
              <p:cNvPr id="65" name="Freeform 70"/>
              <p:cNvSpPr/>
              <p:nvPr/>
            </p:nvSpPr>
            <p:spPr bwMode="auto">
              <a:xfrm>
                <a:off x="0" y="11277"/>
                <a:ext cx="6233" cy="4083"/>
              </a:xfrm>
              <a:custGeom>
                <a:gdLst>
                  <a:gd name="T0" fmla="*/ 2714 w 6233"/>
                  <a:gd name="T1" fmla="*/ 3990 h 4083"/>
                  <a:gd name="T2" fmla="*/ 0 w 6233"/>
                  <a:gd name="T3" fmla="*/ 2445 h 4083"/>
                  <a:gd name="T4" fmla="*/ 0 w 6233"/>
                  <a:gd name="T5" fmla="*/ 4082 h 4083"/>
                  <a:gd name="T6" fmla="*/ 2552 w 6233"/>
                  <a:gd name="T7" fmla="*/ 4082 h 4083"/>
                  <a:gd name="T8" fmla="*/ 2714 w 6233"/>
                  <a:gd name="T9" fmla="*/ 3990 h 4083"/>
                </a:gdLst>
                <a:cxnLst>
                  <a:cxn ang="0">
                    <a:pos x="T0" y="T1"/>
                  </a:cxn>
                  <a:cxn ang="0">
                    <a:pos x="T2" y="T3"/>
                  </a:cxn>
                  <a:cxn ang="0">
                    <a:pos x="T4" y="T5"/>
                  </a:cxn>
                  <a:cxn ang="0">
                    <a:pos x="T6" y="T7"/>
                  </a:cxn>
                  <a:cxn ang="0">
                    <a:pos x="T8" y="T9"/>
                  </a:cxn>
                </a:cxnLst>
                <a:rect l="0" t="0" r="r" b="b"/>
                <a:pathLst>
                  <a:path w="6233" h="4082">
                    <a:moveTo>
                      <a:pt x="2714" y="3990"/>
                    </a:moveTo>
                    <a:lnTo>
                      <a:pt x="0" y="2445"/>
                    </a:lnTo>
                    <a:lnTo>
                      <a:pt x="0" y="4082"/>
                    </a:lnTo>
                    <a:lnTo>
                      <a:pt x="2552" y="4082"/>
                    </a:lnTo>
                    <a:lnTo>
                      <a:pt x="2714" y="3990"/>
                    </a:lnTo>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1"/>
              <p:cNvSpPr/>
              <p:nvPr/>
            </p:nvSpPr>
            <p:spPr bwMode="auto">
              <a:xfrm>
                <a:off x="0" y="11277"/>
                <a:ext cx="6233" cy="4083"/>
              </a:xfrm>
              <a:custGeom>
                <a:gdLst>
                  <a:gd name="T0" fmla="*/ 6232 w 6233"/>
                  <a:gd name="T1" fmla="*/ 1995 h 4083"/>
                  <a:gd name="T2" fmla="*/ 2727 w 6233"/>
                  <a:gd name="T3" fmla="*/ 0 h 4083"/>
                  <a:gd name="T4" fmla="*/ 2727 w 6233"/>
                  <a:gd name="T5" fmla="*/ 3990 h 4083"/>
                  <a:gd name="T6" fmla="*/ 6232 w 6233"/>
                  <a:gd name="T7" fmla="*/ 1995 h 4083"/>
                </a:gdLst>
                <a:cxnLst>
                  <a:cxn ang="0">
                    <a:pos x="T0" y="T1"/>
                  </a:cxn>
                  <a:cxn ang="0">
                    <a:pos x="T2" y="T3"/>
                  </a:cxn>
                  <a:cxn ang="0">
                    <a:pos x="T4" y="T5"/>
                  </a:cxn>
                  <a:cxn ang="0">
                    <a:pos x="T6" y="T7"/>
                  </a:cxn>
                </a:cxnLst>
                <a:rect l="0" t="0" r="r" b="b"/>
                <a:pathLst>
                  <a:path w="6233" h="4082">
                    <a:moveTo>
                      <a:pt x="6232" y="1995"/>
                    </a:moveTo>
                    <a:lnTo>
                      <a:pt x="2727" y="0"/>
                    </a:lnTo>
                    <a:lnTo>
                      <a:pt x="2727" y="3990"/>
                    </a:lnTo>
                    <a:lnTo>
                      <a:pt x="6232" y="1995"/>
                    </a:lnTo>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72"/>
            <p:cNvSpPr/>
            <p:nvPr/>
          </p:nvSpPr>
          <p:spPr bwMode="auto">
            <a:xfrm>
              <a:off x="2727" y="9282"/>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95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3"/>
            <p:cNvSpPr/>
            <p:nvPr/>
          </p:nvSpPr>
          <p:spPr bwMode="auto">
            <a:xfrm>
              <a:off x="2568" y="15269"/>
              <a:ext cx="160" cy="91"/>
            </a:xfrm>
            <a:custGeom>
              <a:gdLst>
                <a:gd name="T0" fmla="*/ 159 w 160"/>
                <a:gd name="T1" fmla="*/ 0 h 91"/>
                <a:gd name="T2" fmla="*/ 0 w 160"/>
                <a:gd name="T3" fmla="*/ 90 h 91"/>
                <a:gd name="T4" fmla="*/ 159 w 160"/>
                <a:gd name="T5" fmla="*/ 90 h 91"/>
                <a:gd name="T6" fmla="*/ 159 w 160"/>
                <a:gd name="T7" fmla="*/ 0 h 91"/>
              </a:gdLst>
              <a:cxnLst>
                <a:cxn ang="0">
                  <a:pos x="T0" y="T1"/>
                </a:cxn>
                <a:cxn ang="0">
                  <a:pos x="T2" y="T3"/>
                </a:cxn>
                <a:cxn ang="0">
                  <a:pos x="T4" y="T5"/>
                </a:cxn>
                <a:cxn ang="0">
                  <a:pos x="T6" y="T7"/>
                </a:cxn>
              </a:cxnLst>
              <a:rect l="0" t="0" r="r" b="b"/>
              <a:pathLst>
                <a:path w="160" h="91">
                  <a:moveTo>
                    <a:pt x="159" y="0"/>
                  </a:moveTo>
                  <a:lnTo>
                    <a:pt x="0" y="90"/>
                  </a:lnTo>
                  <a:lnTo>
                    <a:pt x="159" y="90"/>
                  </a:lnTo>
                  <a:lnTo>
                    <a:pt x="159"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4"/>
            <p:cNvSpPr/>
            <p:nvPr/>
          </p:nvSpPr>
          <p:spPr bwMode="auto">
            <a:xfrm>
              <a:off x="6194" y="9282"/>
              <a:ext cx="20" cy="3991"/>
            </a:xfrm>
            <a:custGeom>
              <a:gdLst>
                <a:gd name="T0" fmla="*/ 0 w 20"/>
                <a:gd name="T1" fmla="*/ 0 h 3991"/>
                <a:gd name="T2" fmla="*/ 0 w 20"/>
                <a:gd name="T3" fmla="*/ 3990 h 3991"/>
              </a:gdLst>
              <a:cxnLst>
                <a:cxn ang="0">
                  <a:pos x="T0" y="T1"/>
                </a:cxn>
                <a:cxn ang="0">
                  <a:pos x="T2" y="T3"/>
                </a:cxn>
              </a:cxnLst>
              <a:rect l="0" t="0" r="r" b="b"/>
              <a:pathLst>
                <a:path w="20" h="3991">
                  <a:moveTo>
                    <a:pt x="0" y="0"/>
                  </a:moveTo>
                  <a:lnTo>
                    <a:pt x="0" y="3990"/>
                  </a:lnTo>
                </a:path>
              </a:pathLst>
            </a:custGeom>
            <a:noFill/>
            <a:ln w="0">
              <a:solidFill>
                <a:srgbClr val="73C7D2"/>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5"/>
            <p:cNvSpPr/>
            <p:nvPr/>
          </p:nvSpPr>
          <p:spPr bwMode="auto">
            <a:xfrm>
              <a:off x="4514" y="7286"/>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192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6"/>
            <p:cNvSpPr/>
            <p:nvPr/>
          </p:nvSpPr>
          <p:spPr bwMode="auto">
            <a:xfrm>
              <a:off x="4514" y="5291"/>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7"/>
            <p:cNvSpPr/>
            <p:nvPr/>
          </p:nvSpPr>
          <p:spPr bwMode="auto">
            <a:xfrm>
              <a:off x="8019" y="7286"/>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8"/>
            <p:cNvSpPr/>
            <p:nvPr/>
          </p:nvSpPr>
          <p:spPr bwMode="auto">
            <a:xfrm>
              <a:off x="8019" y="5291"/>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95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9"/>
            <p:cNvSpPr/>
            <p:nvPr/>
          </p:nvSpPr>
          <p:spPr bwMode="auto">
            <a:xfrm>
              <a:off x="4514" y="11278"/>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0"/>
            <p:cNvSpPr/>
            <p:nvPr/>
          </p:nvSpPr>
          <p:spPr bwMode="auto">
            <a:xfrm>
              <a:off x="8019" y="11278"/>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1"/>
            <p:cNvSpPr/>
            <p:nvPr/>
          </p:nvSpPr>
          <p:spPr bwMode="auto">
            <a:xfrm>
              <a:off x="10056" y="5284"/>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2"/>
            <p:cNvSpPr/>
            <p:nvPr/>
          </p:nvSpPr>
          <p:spPr bwMode="auto">
            <a:xfrm>
              <a:off x="10069" y="1293"/>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3"/>
            <p:cNvSpPr/>
            <p:nvPr/>
          </p:nvSpPr>
          <p:spPr bwMode="auto">
            <a:xfrm>
              <a:off x="13574" y="3288"/>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4"/>
            <p:cNvSpPr/>
            <p:nvPr/>
          </p:nvSpPr>
          <p:spPr bwMode="auto">
            <a:xfrm>
              <a:off x="13574" y="1293"/>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95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5"/>
            <p:cNvSpPr/>
            <p:nvPr/>
          </p:nvSpPr>
          <p:spPr bwMode="auto">
            <a:xfrm>
              <a:off x="10069" y="7280"/>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6"/>
            <p:cNvSpPr/>
            <p:nvPr/>
          </p:nvSpPr>
          <p:spPr bwMode="auto">
            <a:xfrm>
              <a:off x="13574" y="7280"/>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7"/>
            <p:cNvSpPr/>
            <p:nvPr/>
          </p:nvSpPr>
          <p:spPr bwMode="auto">
            <a:xfrm>
              <a:off x="15077" y="0"/>
              <a:ext cx="7010" cy="3290"/>
            </a:xfrm>
            <a:custGeom>
              <a:gdLst>
                <a:gd name="T0" fmla="*/ 7009 w 7010"/>
                <a:gd name="T1" fmla="*/ 1295 h 3290"/>
                <a:gd name="T2" fmla="*/ 4734 w 7010"/>
                <a:gd name="T3" fmla="*/ 0 h 3290"/>
                <a:gd name="T4" fmla="*/ 3504 w 7010"/>
                <a:gd name="T5" fmla="*/ 0 h 3290"/>
                <a:gd name="T6" fmla="*/ 3504 w 7010"/>
                <a:gd name="T7" fmla="*/ 0 h 3290"/>
                <a:gd name="T8" fmla="*/ 2274 w 7010"/>
                <a:gd name="T9" fmla="*/ 0 h 3290"/>
                <a:gd name="T10" fmla="*/ 0 w 7010"/>
                <a:gd name="T11" fmla="*/ 1295 h 3290"/>
                <a:gd name="T12" fmla="*/ 3504 w 7010"/>
                <a:gd name="T13" fmla="*/ 3290 h 3290"/>
                <a:gd name="T14" fmla="*/ 3504 w 7010"/>
                <a:gd name="T15" fmla="*/ 3290 h 3290"/>
                <a:gd name="T16" fmla="*/ 7009 w 7010"/>
                <a:gd name="T17" fmla="*/ 1295 h 3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0" h="3290">
                  <a:moveTo>
                    <a:pt x="7009" y="1295"/>
                  </a:moveTo>
                  <a:lnTo>
                    <a:pt x="4734" y="0"/>
                  </a:lnTo>
                  <a:lnTo>
                    <a:pt x="3504" y="0"/>
                  </a:lnTo>
                  <a:lnTo>
                    <a:pt x="3504" y="0"/>
                  </a:lnTo>
                  <a:lnTo>
                    <a:pt x="2274" y="0"/>
                  </a:lnTo>
                  <a:lnTo>
                    <a:pt x="0" y="1295"/>
                  </a:lnTo>
                  <a:lnTo>
                    <a:pt x="3504" y="3290"/>
                  </a:lnTo>
                  <a:lnTo>
                    <a:pt x="3504" y="3290"/>
                  </a:lnTo>
                  <a:lnTo>
                    <a:pt x="7009" y="1295"/>
                  </a:lnTo>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8"/>
            <p:cNvSpPr/>
            <p:nvPr/>
          </p:nvSpPr>
          <p:spPr bwMode="auto">
            <a:xfrm>
              <a:off x="15063" y="9282"/>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9"/>
            <p:cNvSpPr/>
            <p:nvPr/>
          </p:nvSpPr>
          <p:spPr bwMode="auto">
            <a:xfrm>
              <a:off x="15076" y="5291"/>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0"/>
            <p:cNvSpPr/>
            <p:nvPr/>
          </p:nvSpPr>
          <p:spPr bwMode="auto">
            <a:xfrm>
              <a:off x="18581" y="7286"/>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1"/>
            <p:cNvSpPr/>
            <p:nvPr/>
          </p:nvSpPr>
          <p:spPr bwMode="auto">
            <a:xfrm>
              <a:off x="18581" y="5291"/>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95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2"/>
            <p:cNvSpPr/>
            <p:nvPr/>
          </p:nvSpPr>
          <p:spPr bwMode="auto">
            <a:xfrm>
              <a:off x="15077" y="11278"/>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3"/>
            <p:cNvSpPr/>
            <p:nvPr/>
          </p:nvSpPr>
          <p:spPr bwMode="auto">
            <a:xfrm>
              <a:off x="18581" y="11278"/>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4"/>
            <p:cNvSpPr/>
            <p:nvPr/>
          </p:nvSpPr>
          <p:spPr bwMode="auto">
            <a:xfrm>
              <a:off x="20142" y="0"/>
              <a:ext cx="3505" cy="3081"/>
            </a:xfrm>
            <a:custGeom>
              <a:gdLst>
                <a:gd name="T0" fmla="*/ 3504 w 3505"/>
                <a:gd name="T1" fmla="*/ 0 h 3081"/>
                <a:gd name="T2" fmla="*/ 1905 w 3505"/>
                <a:gd name="T3" fmla="*/ 0 h 3081"/>
                <a:gd name="T4" fmla="*/ 0 w 3505"/>
                <a:gd name="T5" fmla="*/ 1084 h 3081"/>
                <a:gd name="T6" fmla="*/ 3504 w 3505"/>
                <a:gd name="T7" fmla="*/ 3080 h 3081"/>
                <a:gd name="T8" fmla="*/ 3504 w 3505"/>
                <a:gd name="T9" fmla="*/ 0 h 3081"/>
              </a:gdLst>
              <a:cxnLst>
                <a:cxn ang="0">
                  <a:pos x="T0" y="T1"/>
                </a:cxn>
                <a:cxn ang="0">
                  <a:pos x="T2" y="T3"/>
                </a:cxn>
                <a:cxn ang="0">
                  <a:pos x="T4" y="T5"/>
                </a:cxn>
                <a:cxn ang="0">
                  <a:pos x="T6" y="T7"/>
                </a:cxn>
                <a:cxn ang="0">
                  <a:pos x="T8" y="T9"/>
                </a:cxn>
              </a:cxnLst>
              <a:rect l="0" t="0" r="r" b="b"/>
              <a:pathLst>
                <a:path w="3505" h="3081">
                  <a:moveTo>
                    <a:pt x="3504" y="0"/>
                  </a:moveTo>
                  <a:lnTo>
                    <a:pt x="1905" y="0"/>
                  </a:lnTo>
                  <a:lnTo>
                    <a:pt x="0" y="1084"/>
                  </a:lnTo>
                  <a:lnTo>
                    <a:pt x="3504" y="3080"/>
                  </a:lnTo>
                  <a:lnTo>
                    <a:pt x="3504"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5"/>
            <p:cNvSpPr/>
            <p:nvPr/>
          </p:nvSpPr>
          <p:spPr bwMode="auto">
            <a:xfrm>
              <a:off x="23647" y="0"/>
              <a:ext cx="3505" cy="3081"/>
            </a:xfrm>
            <a:custGeom>
              <a:gdLst>
                <a:gd name="T0" fmla="*/ 1598 w 3505"/>
                <a:gd name="T1" fmla="*/ 0 h 3081"/>
                <a:gd name="T2" fmla="*/ 0 w 3505"/>
                <a:gd name="T3" fmla="*/ 0 h 3081"/>
                <a:gd name="T4" fmla="*/ 0 w 3505"/>
                <a:gd name="T5" fmla="*/ 3080 h 3081"/>
                <a:gd name="T6" fmla="*/ 3504 w 3505"/>
                <a:gd name="T7" fmla="*/ 1085 h 3081"/>
                <a:gd name="T8" fmla="*/ 3504 w 3505"/>
                <a:gd name="T9" fmla="*/ 1084 h 3081"/>
                <a:gd name="T10" fmla="*/ 1598 w 3505"/>
                <a:gd name="T11" fmla="*/ 0 h 3081"/>
              </a:gdLst>
              <a:cxnLst>
                <a:cxn ang="0">
                  <a:pos x="T0" y="T1"/>
                </a:cxn>
                <a:cxn ang="0">
                  <a:pos x="T2" y="T3"/>
                </a:cxn>
                <a:cxn ang="0">
                  <a:pos x="T4" y="T5"/>
                </a:cxn>
                <a:cxn ang="0">
                  <a:pos x="T6" y="T7"/>
                </a:cxn>
                <a:cxn ang="0">
                  <a:pos x="T8" y="T9"/>
                </a:cxn>
                <a:cxn ang="0">
                  <a:pos x="T10" y="T11"/>
                </a:cxn>
              </a:cxnLst>
              <a:rect l="0" t="0" r="r" b="b"/>
              <a:pathLst>
                <a:path w="3505" h="3081">
                  <a:moveTo>
                    <a:pt x="1598" y="0"/>
                  </a:moveTo>
                  <a:lnTo>
                    <a:pt x="0" y="0"/>
                  </a:lnTo>
                  <a:lnTo>
                    <a:pt x="0" y="3080"/>
                  </a:lnTo>
                  <a:lnTo>
                    <a:pt x="3504" y="1085"/>
                  </a:lnTo>
                  <a:lnTo>
                    <a:pt x="3504" y="1084"/>
                  </a:lnTo>
                  <a:lnTo>
                    <a:pt x="1598"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6"/>
            <p:cNvSpPr/>
            <p:nvPr/>
          </p:nvSpPr>
          <p:spPr bwMode="auto">
            <a:xfrm>
              <a:off x="23647" y="1085"/>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7"/>
            <p:cNvSpPr/>
            <p:nvPr/>
          </p:nvSpPr>
          <p:spPr bwMode="auto">
            <a:xfrm>
              <a:off x="23647" y="3081"/>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8"/>
            <p:cNvSpPr/>
            <p:nvPr/>
          </p:nvSpPr>
          <p:spPr bwMode="auto">
            <a:xfrm>
              <a:off x="20142" y="11068"/>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192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9"/>
            <p:cNvSpPr/>
            <p:nvPr/>
          </p:nvSpPr>
          <p:spPr bwMode="auto">
            <a:xfrm>
              <a:off x="20142" y="9073"/>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0"/>
            <p:cNvSpPr/>
            <p:nvPr/>
          </p:nvSpPr>
          <p:spPr bwMode="auto">
            <a:xfrm>
              <a:off x="23647" y="11068"/>
              <a:ext cx="3505" cy="3991"/>
            </a:xfrm>
            <a:custGeom>
              <a:gdLst>
                <a:gd name="T0" fmla="*/ 0 w 3505"/>
                <a:gd name="T1" fmla="*/ 0 h 3991"/>
                <a:gd name="T2" fmla="*/ 0 w 3505"/>
                <a:gd name="T3" fmla="*/ 3990 h 3991"/>
                <a:gd name="T4" fmla="*/ 3504 w 3505"/>
                <a:gd name="T5" fmla="*/ 1995 h 3991"/>
                <a:gd name="T6" fmla="*/ 0 w 3505"/>
                <a:gd name="T7" fmla="*/ 0 h 3991"/>
              </a:gdLst>
              <a:cxnLst>
                <a:cxn ang="0">
                  <a:pos x="T0" y="T1"/>
                </a:cxn>
                <a:cxn ang="0">
                  <a:pos x="T2" y="T3"/>
                </a:cxn>
                <a:cxn ang="0">
                  <a:pos x="T4" y="T5"/>
                </a:cxn>
                <a:cxn ang="0">
                  <a:pos x="T6" y="T7"/>
                </a:cxn>
              </a:cxnLst>
              <a:rect l="0" t="0" r="r" b="b"/>
              <a:pathLst>
                <a:path w="3505" h="3991">
                  <a:moveTo>
                    <a:pt x="0" y="0"/>
                  </a:moveTo>
                  <a:lnTo>
                    <a:pt x="0" y="3990"/>
                  </a:lnTo>
                  <a:lnTo>
                    <a:pt x="3504" y="1995"/>
                  </a:lnTo>
                  <a:lnTo>
                    <a:pt x="0" y="0"/>
                  </a:lnTo>
                  <a:close/>
                </a:path>
              </a:pathLst>
            </a:custGeom>
            <a:solidFill>
              <a:srgbClr val="73C7D2">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1"/>
            <p:cNvSpPr/>
            <p:nvPr/>
          </p:nvSpPr>
          <p:spPr bwMode="auto">
            <a:xfrm>
              <a:off x="23647" y="9073"/>
              <a:ext cx="3505" cy="3991"/>
            </a:xfrm>
            <a:custGeom>
              <a:gdLst>
                <a:gd name="T0" fmla="*/ 3504 w 3505"/>
                <a:gd name="T1" fmla="*/ 0 h 3991"/>
                <a:gd name="T2" fmla="*/ 0 w 3505"/>
                <a:gd name="T3" fmla="*/ 1995 h 3991"/>
                <a:gd name="T4" fmla="*/ 3504 w 3505"/>
                <a:gd name="T5" fmla="*/ 3990 h 3991"/>
                <a:gd name="T6" fmla="*/ 3504 w 3505"/>
                <a:gd name="T7" fmla="*/ 0 h 3991"/>
              </a:gdLst>
              <a:cxnLst>
                <a:cxn ang="0">
                  <a:pos x="T0" y="T1"/>
                </a:cxn>
                <a:cxn ang="0">
                  <a:pos x="T2" y="T3"/>
                </a:cxn>
                <a:cxn ang="0">
                  <a:pos x="T4" y="T5"/>
                </a:cxn>
                <a:cxn ang="0">
                  <a:pos x="T6" y="T7"/>
                </a:cxn>
              </a:cxnLst>
              <a:rect l="0" t="0" r="r" b="b"/>
              <a:pathLst>
                <a:path w="3505" h="3991">
                  <a:moveTo>
                    <a:pt x="3504" y="0"/>
                  </a:moveTo>
                  <a:lnTo>
                    <a:pt x="0" y="1995"/>
                  </a:lnTo>
                  <a:lnTo>
                    <a:pt x="3504" y="3990"/>
                  </a:lnTo>
                  <a:lnTo>
                    <a:pt x="3504" y="0"/>
                  </a:lnTo>
                  <a:close/>
                </a:path>
              </a:pathLst>
            </a:custGeom>
            <a:solidFill>
              <a:srgbClr val="73C7D2">
                <a:alpha val="95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02"/>
            <p:cNvSpPr/>
            <p:nvPr/>
          </p:nvSpPr>
          <p:spPr bwMode="auto">
            <a:xfrm>
              <a:off x="23122" y="15060"/>
              <a:ext cx="526" cy="300"/>
            </a:xfrm>
            <a:custGeom>
              <a:gdLst>
                <a:gd name="T0" fmla="*/ 525 w 526"/>
                <a:gd name="T1" fmla="*/ 0 h 300"/>
                <a:gd name="T2" fmla="*/ 0 w 526"/>
                <a:gd name="T3" fmla="*/ 299 h 300"/>
                <a:gd name="T4" fmla="*/ 525 w 526"/>
                <a:gd name="T5" fmla="*/ 299 h 300"/>
                <a:gd name="T6" fmla="*/ 525 w 526"/>
                <a:gd name="T7" fmla="*/ 0 h 300"/>
              </a:gdLst>
              <a:cxnLst>
                <a:cxn ang="0">
                  <a:pos x="T0" y="T1"/>
                </a:cxn>
                <a:cxn ang="0">
                  <a:pos x="T2" y="T3"/>
                </a:cxn>
                <a:cxn ang="0">
                  <a:pos x="T4" y="T5"/>
                </a:cxn>
                <a:cxn ang="0">
                  <a:pos x="T6" y="T7"/>
                </a:cxn>
              </a:cxnLst>
              <a:rect l="0" t="0" r="r" b="b"/>
              <a:pathLst>
                <a:path w="526" h="300">
                  <a:moveTo>
                    <a:pt x="525" y="0"/>
                  </a:moveTo>
                  <a:lnTo>
                    <a:pt x="0" y="299"/>
                  </a:lnTo>
                  <a:lnTo>
                    <a:pt x="525" y="299"/>
                  </a:lnTo>
                  <a:lnTo>
                    <a:pt x="525" y="0"/>
                  </a:lnTo>
                  <a:close/>
                </a:path>
              </a:pathLst>
            </a:custGeom>
            <a:solidFill>
              <a:srgbClr val="73C7D2">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3"/>
            <p:cNvSpPr/>
            <p:nvPr/>
          </p:nvSpPr>
          <p:spPr bwMode="auto">
            <a:xfrm>
              <a:off x="2696" y="4178"/>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68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4"/>
            <p:cNvSpPr/>
            <p:nvPr/>
          </p:nvSpPr>
          <p:spPr bwMode="auto">
            <a:xfrm>
              <a:off x="0" y="4178"/>
              <a:ext cx="2709" cy="3991"/>
            </a:xfrm>
            <a:custGeom>
              <a:gdLst>
                <a:gd name="T0" fmla="*/ 2709 w 2709"/>
                <a:gd name="T1" fmla="*/ 0 h 3991"/>
                <a:gd name="T2" fmla="*/ 0 w 2709"/>
                <a:gd name="T3" fmla="*/ 1540 h 3991"/>
                <a:gd name="T4" fmla="*/ 0 w 2709"/>
                <a:gd name="T5" fmla="*/ 2450 h 3991"/>
                <a:gd name="T6" fmla="*/ 2709 w 2709"/>
                <a:gd name="T7" fmla="*/ 3990 h 3991"/>
                <a:gd name="T8" fmla="*/ 2709 w 2709"/>
                <a:gd name="T9" fmla="*/ 0 h 3991"/>
              </a:gdLst>
              <a:cxnLst>
                <a:cxn ang="0">
                  <a:pos x="T0" y="T1"/>
                </a:cxn>
                <a:cxn ang="0">
                  <a:pos x="T2" y="T3"/>
                </a:cxn>
                <a:cxn ang="0">
                  <a:pos x="T4" y="T5"/>
                </a:cxn>
                <a:cxn ang="0">
                  <a:pos x="T6" y="T7"/>
                </a:cxn>
                <a:cxn ang="0">
                  <a:pos x="T8" y="T9"/>
                </a:cxn>
              </a:cxnLst>
              <a:rect l="0" t="0" r="r" b="b"/>
              <a:pathLst>
                <a:path w="2709" h="3991">
                  <a:moveTo>
                    <a:pt x="2709" y="0"/>
                  </a:moveTo>
                  <a:lnTo>
                    <a:pt x="0" y="1540"/>
                  </a:lnTo>
                  <a:lnTo>
                    <a:pt x="0" y="2450"/>
                  </a:lnTo>
                  <a:lnTo>
                    <a:pt x="2709" y="3990"/>
                  </a:lnTo>
                  <a:lnTo>
                    <a:pt x="2709"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5"/>
            <p:cNvSpPr/>
            <p:nvPr/>
          </p:nvSpPr>
          <p:spPr bwMode="auto">
            <a:xfrm>
              <a:off x="0" y="181"/>
              <a:ext cx="2711" cy="5532"/>
            </a:xfrm>
            <a:custGeom>
              <a:gdLst>
                <a:gd name="T0" fmla="*/ 2710 w 2711"/>
                <a:gd name="T1" fmla="*/ 3990 h 5532"/>
                <a:gd name="T2" fmla="*/ 2709 w 2711"/>
                <a:gd name="T3" fmla="*/ 3990 h 5532"/>
                <a:gd name="T4" fmla="*/ 2709 w 2711"/>
                <a:gd name="T5" fmla="*/ 0 h 5532"/>
                <a:gd name="T6" fmla="*/ 0 w 2711"/>
                <a:gd name="T7" fmla="*/ 1540 h 5532"/>
                <a:gd name="T8" fmla="*/ 0 w 2711"/>
                <a:gd name="T9" fmla="*/ 2450 h 5532"/>
                <a:gd name="T10" fmla="*/ 0 w 2711"/>
                <a:gd name="T11" fmla="*/ 2450 h 5532"/>
                <a:gd name="T12" fmla="*/ 0 w 2711"/>
                <a:gd name="T13" fmla="*/ 5531 h 5532"/>
                <a:gd name="T14" fmla="*/ 2710 w 2711"/>
                <a:gd name="T15" fmla="*/ 3990 h 553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1" h="5532">
                  <a:moveTo>
                    <a:pt x="2710" y="3990"/>
                  </a:moveTo>
                  <a:lnTo>
                    <a:pt x="2709" y="3990"/>
                  </a:lnTo>
                  <a:lnTo>
                    <a:pt x="2709" y="0"/>
                  </a:lnTo>
                  <a:lnTo>
                    <a:pt x="0" y="1540"/>
                  </a:lnTo>
                  <a:lnTo>
                    <a:pt x="0" y="2450"/>
                  </a:lnTo>
                  <a:lnTo>
                    <a:pt x="0" y="2450"/>
                  </a:lnTo>
                  <a:lnTo>
                    <a:pt x="0" y="5531"/>
                  </a:lnTo>
                  <a:lnTo>
                    <a:pt x="2710" y="3990"/>
                  </a:lnTo>
                </a:path>
              </a:pathLst>
            </a:custGeom>
            <a:solidFill>
              <a:srgbClr val="007EAA">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6"/>
            <p:cNvSpPr/>
            <p:nvPr/>
          </p:nvSpPr>
          <p:spPr bwMode="auto">
            <a:xfrm>
              <a:off x="2709" y="181"/>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7"/>
            <p:cNvSpPr/>
            <p:nvPr/>
          </p:nvSpPr>
          <p:spPr bwMode="auto">
            <a:xfrm>
              <a:off x="7995" y="8168"/>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68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8"/>
            <p:cNvSpPr/>
            <p:nvPr/>
          </p:nvSpPr>
          <p:spPr bwMode="auto">
            <a:xfrm>
              <a:off x="4485" y="2177"/>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9"/>
            <p:cNvSpPr/>
            <p:nvPr/>
          </p:nvSpPr>
          <p:spPr bwMode="auto">
            <a:xfrm>
              <a:off x="4499" y="6167"/>
              <a:ext cx="3511" cy="3991"/>
            </a:xfrm>
            <a:custGeom>
              <a:gdLst>
                <a:gd name="T0" fmla="*/ 0 w 3511"/>
                <a:gd name="T1" fmla="*/ 0 h 3991"/>
                <a:gd name="T2" fmla="*/ 0 w 3511"/>
                <a:gd name="T3" fmla="*/ 3990 h 3991"/>
                <a:gd name="T4" fmla="*/ 3510 w 3511"/>
                <a:gd name="T5" fmla="*/ 1995 h 3991"/>
                <a:gd name="T6" fmla="*/ 0 w 3511"/>
                <a:gd name="T7" fmla="*/ 0 h 3991"/>
              </a:gdLst>
              <a:cxnLst>
                <a:cxn ang="0">
                  <a:pos x="T0" y="T1"/>
                </a:cxn>
                <a:cxn ang="0">
                  <a:pos x="T2" y="T3"/>
                </a:cxn>
                <a:cxn ang="0">
                  <a:pos x="T4" y="T5"/>
                </a:cxn>
                <a:cxn ang="0">
                  <a:pos x="T6" y="T7"/>
                </a:cxn>
              </a:cxnLst>
              <a:rect l="0" t="0" r="r" b="b"/>
              <a:pathLst>
                <a:path w="3511" h="3991">
                  <a:moveTo>
                    <a:pt x="0" y="0"/>
                  </a:moveTo>
                  <a:lnTo>
                    <a:pt x="0" y="3990"/>
                  </a:lnTo>
                  <a:lnTo>
                    <a:pt x="3510" y="1995"/>
                  </a:lnTo>
                  <a:lnTo>
                    <a:pt x="0" y="0"/>
                  </a:lnTo>
                  <a:close/>
                </a:path>
              </a:pathLst>
            </a:custGeom>
            <a:solidFill>
              <a:srgbClr val="007EAA">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0" name="Group 110"/>
            <p:cNvGrpSpPr/>
            <p:nvPr/>
          </p:nvGrpSpPr>
          <p:grpSpPr>
            <a:xfrm>
              <a:off x="8009" y="180"/>
              <a:ext cx="5564" cy="15180"/>
              <a:chOff x="8009" y="180"/>
              <a:chExt cx="5564" cy="15180"/>
            </a:xfrm>
          </p:grpSpPr>
          <p:sp>
            <p:nvSpPr>
              <p:cNvPr id="63" name="Freeform 111"/>
              <p:cNvSpPr/>
              <p:nvPr/>
            </p:nvSpPr>
            <p:spPr bwMode="auto">
              <a:xfrm>
                <a:off x="8009" y="180"/>
                <a:ext cx="5564" cy="15180"/>
              </a:xfrm>
              <a:custGeom>
                <a:gdLst>
                  <a:gd name="T0" fmla="*/ 3509 w 5564"/>
                  <a:gd name="T1" fmla="*/ 1995 h 15180"/>
                  <a:gd name="T2" fmla="*/ 0 w 5564"/>
                  <a:gd name="T3" fmla="*/ 0 h 15180"/>
                  <a:gd name="T4" fmla="*/ 0 w 5564"/>
                  <a:gd name="T5" fmla="*/ 3990 h 15180"/>
                  <a:gd name="T6" fmla="*/ 3509 w 5564"/>
                  <a:gd name="T7" fmla="*/ 1995 h 15180"/>
                </a:gdLst>
                <a:cxnLst>
                  <a:cxn ang="0">
                    <a:pos x="T0" y="T1"/>
                  </a:cxn>
                  <a:cxn ang="0">
                    <a:pos x="T2" y="T3"/>
                  </a:cxn>
                  <a:cxn ang="0">
                    <a:pos x="T4" y="T5"/>
                  </a:cxn>
                  <a:cxn ang="0">
                    <a:pos x="T6" y="T7"/>
                  </a:cxn>
                </a:cxnLst>
                <a:rect l="0" t="0" r="r" b="b"/>
                <a:pathLst>
                  <a:path w="5564" h="15180">
                    <a:moveTo>
                      <a:pt x="3509" y="1995"/>
                    </a:moveTo>
                    <a:lnTo>
                      <a:pt x="0" y="0"/>
                    </a:lnTo>
                    <a:lnTo>
                      <a:pt x="0" y="3990"/>
                    </a:lnTo>
                    <a:lnTo>
                      <a:pt x="3509" y="1995"/>
                    </a:lnTo>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2"/>
              <p:cNvSpPr/>
              <p:nvPr/>
            </p:nvSpPr>
            <p:spPr bwMode="auto">
              <a:xfrm>
                <a:off x="8009" y="180"/>
                <a:ext cx="5564" cy="15180"/>
              </a:xfrm>
              <a:custGeom>
                <a:gdLst>
                  <a:gd name="T0" fmla="*/ 5563 w 5564"/>
                  <a:gd name="T1" fmla="*/ 11986 h 15180"/>
                  <a:gd name="T2" fmla="*/ 2053 w 5564"/>
                  <a:gd name="T3" fmla="*/ 13981 h 15180"/>
                  <a:gd name="T4" fmla="*/ 4160 w 5564"/>
                  <a:gd name="T5" fmla="*/ 15179 h 15180"/>
                  <a:gd name="T6" fmla="*/ 5563 w 5564"/>
                  <a:gd name="T7" fmla="*/ 15179 h 15180"/>
                  <a:gd name="T8" fmla="*/ 5563 w 5564"/>
                  <a:gd name="T9" fmla="*/ 11986 h 15180"/>
                </a:gdLst>
                <a:cxnLst>
                  <a:cxn ang="0">
                    <a:pos x="T0" y="T1"/>
                  </a:cxn>
                  <a:cxn ang="0">
                    <a:pos x="T2" y="T3"/>
                  </a:cxn>
                  <a:cxn ang="0">
                    <a:pos x="T4" y="T5"/>
                  </a:cxn>
                  <a:cxn ang="0">
                    <a:pos x="T6" y="T7"/>
                  </a:cxn>
                  <a:cxn ang="0">
                    <a:pos x="T8" y="T9"/>
                  </a:cxn>
                </a:cxnLst>
                <a:rect l="0" t="0" r="r" b="b"/>
                <a:pathLst>
                  <a:path w="5564" h="15180">
                    <a:moveTo>
                      <a:pt x="5563" y="11986"/>
                    </a:moveTo>
                    <a:lnTo>
                      <a:pt x="2053" y="13981"/>
                    </a:lnTo>
                    <a:lnTo>
                      <a:pt x="4160" y="15179"/>
                    </a:lnTo>
                    <a:lnTo>
                      <a:pt x="5563" y="15179"/>
                    </a:lnTo>
                    <a:lnTo>
                      <a:pt x="5563" y="11986"/>
                    </a:lnTo>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Freeform 113"/>
            <p:cNvSpPr/>
            <p:nvPr/>
          </p:nvSpPr>
          <p:spPr bwMode="auto">
            <a:xfrm>
              <a:off x="10062" y="8170"/>
              <a:ext cx="3510" cy="3991"/>
            </a:xfrm>
            <a:custGeom>
              <a:gdLst>
                <a:gd name="T0" fmla="*/ 3509 w 3510"/>
                <a:gd name="T1" fmla="*/ 0 h 3991"/>
                <a:gd name="T2" fmla="*/ 0 w 3510"/>
                <a:gd name="T3" fmla="*/ 1995 h 3991"/>
                <a:gd name="T4" fmla="*/ 3509 w 3510"/>
                <a:gd name="T5" fmla="*/ 3990 h 3991"/>
                <a:gd name="T6" fmla="*/ 3509 w 3510"/>
                <a:gd name="T7" fmla="*/ 0 h 3991"/>
              </a:gdLst>
              <a:cxnLst>
                <a:cxn ang="0">
                  <a:pos x="T0" y="T1"/>
                </a:cxn>
                <a:cxn ang="0">
                  <a:pos x="T2" y="T3"/>
                </a:cxn>
                <a:cxn ang="0">
                  <a:pos x="T4" y="T5"/>
                </a:cxn>
                <a:cxn ang="0">
                  <a:pos x="T6" y="T7"/>
                </a:cxn>
              </a:cxnLst>
              <a:rect l="0" t="0" r="r" b="b"/>
              <a:pathLst>
                <a:path w="3509" h="3991">
                  <a:moveTo>
                    <a:pt x="3509" y="0"/>
                  </a:moveTo>
                  <a:lnTo>
                    <a:pt x="0" y="1995"/>
                  </a:lnTo>
                  <a:lnTo>
                    <a:pt x="3509" y="3990"/>
                  </a:lnTo>
                  <a:lnTo>
                    <a:pt x="3509" y="0"/>
                  </a:lnTo>
                  <a:close/>
                </a:path>
              </a:pathLst>
            </a:custGeom>
            <a:solidFill>
              <a:srgbClr val="007EAA">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4"/>
            <p:cNvSpPr/>
            <p:nvPr/>
          </p:nvSpPr>
          <p:spPr bwMode="auto">
            <a:xfrm>
              <a:off x="13572" y="10165"/>
              <a:ext cx="3510" cy="3991"/>
            </a:xfrm>
            <a:custGeom>
              <a:gdLst>
                <a:gd name="T0" fmla="*/ 3509 w 3510"/>
                <a:gd name="T1" fmla="*/ 0 h 3991"/>
                <a:gd name="T2" fmla="*/ 0 w 3510"/>
                <a:gd name="T3" fmla="*/ 1995 h 3991"/>
                <a:gd name="T4" fmla="*/ 3509 w 3510"/>
                <a:gd name="T5" fmla="*/ 3990 h 3991"/>
                <a:gd name="T6" fmla="*/ 3509 w 3510"/>
                <a:gd name="T7" fmla="*/ 0 h 3991"/>
              </a:gdLst>
              <a:cxnLst>
                <a:cxn ang="0">
                  <a:pos x="T0" y="T1"/>
                </a:cxn>
                <a:cxn ang="0">
                  <a:pos x="T2" y="T3"/>
                </a:cxn>
                <a:cxn ang="0">
                  <a:pos x="T4" y="T5"/>
                </a:cxn>
                <a:cxn ang="0">
                  <a:pos x="T6" y="T7"/>
                </a:cxn>
              </a:cxnLst>
              <a:rect l="0" t="0" r="r" b="b"/>
              <a:pathLst>
                <a:path w="3509" h="3991">
                  <a:moveTo>
                    <a:pt x="3509" y="0"/>
                  </a:moveTo>
                  <a:lnTo>
                    <a:pt x="0" y="1995"/>
                  </a:lnTo>
                  <a:lnTo>
                    <a:pt x="3509" y="3990"/>
                  </a:lnTo>
                  <a:lnTo>
                    <a:pt x="3509" y="0"/>
                  </a:lnTo>
                  <a:close/>
                </a:path>
              </a:pathLst>
            </a:custGeom>
            <a:solidFill>
              <a:srgbClr val="007EAA">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15"/>
            <p:cNvSpPr/>
            <p:nvPr/>
          </p:nvSpPr>
          <p:spPr bwMode="auto">
            <a:xfrm>
              <a:off x="13572" y="4178"/>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16"/>
            <p:cNvSpPr/>
            <p:nvPr/>
          </p:nvSpPr>
          <p:spPr bwMode="auto">
            <a:xfrm>
              <a:off x="18574" y="8168"/>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68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17"/>
            <p:cNvSpPr/>
            <p:nvPr/>
          </p:nvSpPr>
          <p:spPr bwMode="auto">
            <a:xfrm>
              <a:off x="15077" y="8168"/>
              <a:ext cx="3510" cy="3991"/>
            </a:xfrm>
            <a:custGeom>
              <a:gdLst>
                <a:gd name="T0" fmla="*/ 3509 w 3510"/>
                <a:gd name="T1" fmla="*/ 0 h 3991"/>
                <a:gd name="T2" fmla="*/ 0 w 3510"/>
                <a:gd name="T3" fmla="*/ 1995 h 3991"/>
                <a:gd name="T4" fmla="*/ 3509 w 3510"/>
                <a:gd name="T5" fmla="*/ 3990 h 3991"/>
                <a:gd name="T6" fmla="*/ 3509 w 3510"/>
                <a:gd name="T7" fmla="*/ 0 h 3991"/>
              </a:gdLst>
              <a:cxnLst>
                <a:cxn ang="0">
                  <a:pos x="T0" y="T1"/>
                </a:cxn>
                <a:cxn ang="0">
                  <a:pos x="T2" y="T3"/>
                </a:cxn>
                <a:cxn ang="0">
                  <a:pos x="T4" y="T5"/>
                </a:cxn>
                <a:cxn ang="0">
                  <a:pos x="T6" y="T7"/>
                </a:cxn>
              </a:cxnLst>
              <a:rect l="0" t="0" r="r" b="b"/>
              <a:pathLst>
                <a:path w="3509" h="3991">
                  <a:moveTo>
                    <a:pt x="3509" y="0"/>
                  </a:moveTo>
                  <a:lnTo>
                    <a:pt x="0" y="1995"/>
                  </a:lnTo>
                  <a:lnTo>
                    <a:pt x="3509" y="3990"/>
                  </a:lnTo>
                  <a:lnTo>
                    <a:pt x="3509"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18"/>
            <p:cNvSpPr/>
            <p:nvPr/>
          </p:nvSpPr>
          <p:spPr bwMode="auto">
            <a:xfrm>
              <a:off x="15077" y="4172"/>
              <a:ext cx="3510" cy="3991"/>
            </a:xfrm>
            <a:custGeom>
              <a:gdLst>
                <a:gd name="T0" fmla="*/ 3509 w 3510"/>
                <a:gd name="T1" fmla="*/ 0 h 3991"/>
                <a:gd name="T2" fmla="*/ 0 w 3510"/>
                <a:gd name="T3" fmla="*/ 1995 h 3991"/>
                <a:gd name="T4" fmla="*/ 3509 w 3510"/>
                <a:gd name="T5" fmla="*/ 3990 h 3991"/>
                <a:gd name="T6" fmla="*/ 3509 w 3510"/>
                <a:gd name="T7" fmla="*/ 0 h 3991"/>
              </a:gdLst>
              <a:cxnLst>
                <a:cxn ang="0">
                  <a:pos x="T0" y="T1"/>
                </a:cxn>
                <a:cxn ang="0">
                  <a:pos x="T2" y="T3"/>
                </a:cxn>
                <a:cxn ang="0">
                  <a:pos x="T4" y="T5"/>
                </a:cxn>
                <a:cxn ang="0">
                  <a:pos x="T6" y="T7"/>
                </a:cxn>
              </a:cxnLst>
              <a:rect l="0" t="0" r="r" b="b"/>
              <a:pathLst>
                <a:path w="3509" h="3991">
                  <a:moveTo>
                    <a:pt x="3509" y="0"/>
                  </a:moveTo>
                  <a:lnTo>
                    <a:pt x="0" y="1995"/>
                  </a:lnTo>
                  <a:lnTo>
                    <a:pt x="3509" y="3990"/>
                  </a:lnTo>
                  <a:lnTo>
                    <a:pt x="3509" y="0"/>
                  </a:lnTo>
                  <a:close/>
                </a:path>
              </a:pathLst>
            </a:custGeom>
            <a:solidFill>
              <a:srgbClr val="007EAA">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19"/>
            <p:cNvSpPr/>
            <p:nvPr/>
          </p:nvSpPr>
          <p:spPr bwMode="auto">
            <a:xfrm>
              <a:off x="15064" y="2177"/>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20"/>
            <p:cNvSpPr/>
            <p:nvPr/>
          </p:nvSpPr>
          <p:spPr bwMode="auto">
            <a:xfrm>
              <a:off x="18587" y="2177"/>
              <a:ext cx="3510" cy="3991"/>
            </a:xfrm>
            <a:custGeom>
              <a:gdLst>
                <a:gd name="T0" fmla="*/ 3509 w 3510"/>
                <a:gd name="T1" fmla="*/ 0 h 3991"/>
                <a:gd name="T2" fmla="*/ 0 w 3510"/>
                <a:gd name="T3" fmla="*/ 1995 h 3991"/>
                <a:gd name="T4" fmla="*/ 3509 w 3510"/>
                <a:gd name="T5" fmla="*/ 3990 h 3991"/>
                <a:gd name="T6" fmla="*/ 3509 w 3510"/>
                <a:gd name="T7" fmla="*/ 0 h 3991"/>
              </a:gdLst>
              <a:cxnLst>
                <a:cxn ang="0">
                  <a:pos x="T0" y="T1"/>
                </a:cxn>
                <a:cxn ang="0">
                  <a:pos x="T2" y="T3"/>
                </a:cxn>
                <a:cxn ang="0">
                  <a:pos x="T4" y="T5"/>
                </a:cxn>
                <a:cxn ang="0">
                  <a:pos x="T6" y="T7"/>
                </a:cxn>
              </a:cxnLst>
              <a:rect l="0" t="0" r="r" b="b"/>
              <a:pathLst>
                <a:path w="3509" h="3991">
                  <a:moveTo>
                    <a:pt x="3509" y="0"/>
                  </a:moveTo>
                  <a:lnTo>
                    <a:pt x="0" y="1995"/>
                  </a:lnTo>
                  <a:lnTo>
                    <a:pt x="3509" y="3990"/>
                  </a:lnTo>
                  <a:lnTo>
                    <a:pt x="3509" y="0"/>
                  </a:lnTo>
                  <a:close/>
                </a:path>
              </a:pathLst>
            </a:custGeom>
            <a:solidFill>
              <a:srgbClr val="007EAA">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21"/>
            <p:cNvSpPr/>
            <p:nvPr/>
          </p:nvSpPr>
          <p:spPr bwMode="auto">
            <a:xfrm>
              <a:off x="18587" y="180"/>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22"/>
            <p:cNvSpPr/>
            <p:nvPr/>
          </p:nvSpPr>
          <p:spPr bwMode="auto">
            <a:xfrm>
              <a:off x="20150" y="390"/>
              <a:ext cx="3510" cy="3991"/>
            </a:xfrm>
            <a:custGeom>
              <a:gdLst>
                <a:gd name="T0" fmla="*/ 3509 w 3510"/>
                <a:gd name="T1" fmla="*/ 0 h 3991"/>
                <a:gd name="T2" fmla="*/ 0 w 3510"/>
                <a:gd name="T3" fmla="*/ 1995 h 3991"/>
                <a:gd name="T4" fmla="*/ 3509 w 3510"/>
                <a:gd name="T5" fmla="*/ 3990 h 3991"/>
                <a:gd name="T6" fmla="*/ 3509 w 3510"/>
                <a:gd name="T7" fmla="*/ 0 h 3991"/>
              </a:gdLst>
              <a:cxnLst>
                <a:cxn ang="0">
                  <a:pos x="T0" y="T1"/>
                </a:cxn>
                <a:cxn ang="0">
                  <a:pos x="T2" y="T3"/>
                </a:cxn>
                <a:cxn ang="0">
                  <a:pos x="T4" y="T5"/>
                </a:cxn>
                <a:cxn ang="0">
                  <a:pos x="T6" y="T7"/>
                </a:cxn>
              </a:cxnLst>
              <a:rect l="0" t="0" r="r" b="b"/>
              <a:pathLst>
                <a:path w="3509" h="3991">
                  <a:moveTo>
                    <a:pt x="3509" y="0"/>
                  </a:moveTo>
                  <a:lnTo>
                    <a:pt x="0" y="1995"/>
                  </a:lnTo>
                  <a:lnTo>
                    <a:pt x="3509" y="3990"/>
                  </a:lnTo>
                  <a:lnTo>
                    <a:pt x="3509" y="0"/>
                  </a:lnTo>
                  <a:close/>
                </a:path>
              </a:pathLst>
            </a:custGeom>
            <a:solidFill>
              <a:srgbClr val="007EAA">
                <a:alpha val="7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23"/>
            <p:cNvSpPr/>
            <p:nvPr/>
          </p:nvSpPr>
          <p:spPr bwMode="auto">
            <a:xfrm>
              <a:off x="23660" y="390"/>
              <a:ext cx="3510" cy="3991"/>
            </a:xfrm>
            <a:custGeom>
              <a:gdLst>
                <a:gd name="T0" fmla="*/ 0 w 3510"/>
                <a:gd name="T1" fmla="*/ 0 h 3991"/>
                <a:gd name="T2" fmla="*/ 0 w 3510"/>
                <a:gd name="T3" fmla="*/ 3990 h 3991"/>
                <a:gd name="T4" fmla="*/ 3509 w 3510"/>
                <a:gd name="T5" fmla="*/ 1995 h 3991"/>
                <a:gd name="T6" fmla="*/ 0 w 3510"/>
                <a:gd name="T7" fmla="*/ 0 h 3991"/>
              </a:gdLst>
              <a:cxnLst>
                <a:cxn ang="0">
                  <a:pos x="T0" y="T1"/>
                </a:cxn>
                <a:cxn ang="0">
                  <a:pos x="T2" y="T3"/>
                </a:cxn>
                <a:cxn ang="0">
                  <a:pos x="T4" y="T5"/>
                </a:cxn>
                <a:cxn ang="0">
                  <a:pos x="T6" y="T7"/>
                </a:cxn>
              </a:cxnLst>
              <a:rect l="0" t="0" r="r" b="b"/>
              <a:pathLst>
                <a:path w="3509" h="3991">
                  <a:moveTo>
                    <a:pt x="0" y="0"/>
                  </a:moveTo>
                  <a:lnTo>
                    <a:pt x="0" y="3990"/>
                  </a:lnTo>
                  <a:lnTo>
                    <a:pt x="3509" y="1995"/>
                  </a:lnTo>
                  <a:lnTo>
                    <a:pt x="0" y="0"/>
                  </a:lnTo>
                  <a:close/>
                </a:path>
              </a:pathLst>
            </a:custGeom>
            <a:solidFill>
              <a:srgbClr val="007EAA">
                <a:alpha val="1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24"/>
            <p:cNvSpPr/>
            <p:nvPr/>
          </p:nvSpPr>
          <p:spPr bwMode="auto">
            <a:xfrm>
              <a:off x="23660" y="2385"/>
              <a:ext cx="3510" cy="3991"/>
            </a:xfrm>
            <a:custGeom>
              <a:gdLst>
                <a:gd name="T0" fmla="*/ 3509 w 3510"/>
                <a:gd name="T1" fmla="*/ 0 h 3991"/>
                <a:gd name="T2" fmla="*/ 0 w 3510"/>
                <a:gd name="T3" fmla="*/ 1995 h 3991"/>
                <a:gd name="T4" fmla="*/ 3509 w 3510"/>
                <a:gd name="T5" fmla="*/ 3990 h 3991"/>
                <a:gd name="T6" fmla="*/ 3509 w 3510"/>
                <a:gd name="T7" fmla="*/ 0 h 3991"/>
              </a:gdLst>
              <a:cxnLst>
                <a:cxn ang="0">
                  <a:pos x="T0" y="T1"/>
                </a:cxn>
                <a:cxn ang="0">
                  <a:pos x="T2" y="T3"/>
                </a:cxn>
                <a:cxn ang="0">
                  <a:pos x="T4" y="T5"/>
                </a:cxn>
                <a:cxn ang="0">
                  <a:pos x="T6" y="T7"/>
                </a:cxn>
              </a:cxnLst>
              <a:rect l="0" t="0" r="r" b="b"/>
              <a:pathLst>
                <a:path w="3509" h="3991">
                  <a:moveTo>
                    <a:pt x="3509" y="0"/>
                  </a:moveTo>
                  <a:lnTo>
                    <a:pt x="0" y="1995"/>
                  </a:lnTo>
                  <a:lnTo>
                    <a:pt x="3509" y="3990"/>
                  </a:lnTo>
                  <a:lnTo>
                    <a:pt x="3509" y="0"/>
                  </a:lnTo>
                  <a:close/>
                </a:path>
              </a:pathLst>
            </a:custGeom>
            <a:solidFill>
              <a:srgbClr val="007EAA">
                <a:alpha val="14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Rectangle 66"/>
          <p:cNvSpPr/>
          <p:nvPr userDrawn="1"/>
        </p:nvSpPr>
        <p:spPr>
          <a:xfrm>
            <a:off x="-152400" y="-235162"/>
            <a:ext cx="9637831" cy="7355575"/>
          </a:xfrm>
          <a:prstGeom prst="rect">
            <a:avLst/>
          </a:prstGeom>
          <a:solidFill>
            <a:schemeClr val="bg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74637"/>
            <a:ext cx="8229600" cy="794064"/>
          </a:xfrm>
          <a:prstGeom prst="rect">
            <a:avLst/>
          </a:prstGeom>
        </p:spPr>
        <p:txBody>
          <a:bodyPr/>
          <a:lstStyle>
            <a:lvl1pPr>
              <a:defRPr sz="4400"/>
            </a:lvl1pPr>
          </a:lstStyle>
          <a:p>
            <a:r>
              <a:rPr lang="da-DK" sz="4800" b="1">
                <a:latin typeface="Roboto"/>
              </a:rPr>
              <a:t>Lorem ipsum dolor sit amet</a:t>
            </a:r>
            <a:endParaRPr lang="en-US"/>
          </a:p>
        </p:txBody>
      </p:sp>
      <p:sp>
        <p:nvSpPr>
          <p:cNvPr id="71" name="Text Placeholder 70"/>
          <p:cNvSpPr>
            <a:spLocks noGrp="1"/>
          </p:cNvSpPr>
          <p:nvPr>
            <p:ph type="body" sz="quarter" idx="13"/>
          </p:nvPr>
        </p:nvSpPr>
        <p:spPr>
          <a:xfrm>
            <a:off x="506414" y="1576917"/>
            <a:ext cx="8256587" cy="15758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Tree>
    <p:extLst>
      <p:ext uri="{BB962C8B-B14F-4D97-AF65-F5344CB8AC3E}">
        <p14:creationId xmlns:p14="http://schemas.microsoft.com/office/powerpoint/2010/main" val="160814099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ontent Style 1">
    <p:spTree>
      <p:nvGrpSpPr>
        <p:cNvPr id="1" name=""/>
        <p:cNvGrpSpPr/>
        <p:nvPr/>
      </p:nvGrpSpPr>
      <p:grpSpPr>
        <a:xfrm>
          <a:off x="0" y="0"/>
          <a:ext cx="0" cy="0"/>
        </a:xfrm>
      </p:grpSpPr>
      <p:grpSp>
        <p:nvGrpSpPr>
          <p:cNvPr id="6" name="Group 5"/>
          <p:cNvGrpSpPr/>
          <p:nvPr userDrawn="1"/>
        </p:nvGrpSpPr>
        <p:grpSpPr>
          <a:xfrm>
            <a:off x="4664367" y="0"/>
            <a:ext cx="4480304" cy="6858000"/>
            <a:chOff x="13944" y="0"/>
            <a:chExt cx="13380" cy="15360"/>
          </a:xfrm>
        </p:grpSpPr>
        <p:pic>
          <p:nvPicPr>
            <p:cNvPr id="7" name="Picture 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944" y="0"/>
              <a:ext cx="13380" cy="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6181" y="0"/>
              <a:ext cx="11140" cy="1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Placeholder 11"/>
          <p:cNvSpPr>
            <a:spLocks noGrp="1"/>
          </p:cNvSpPr>
          <p:nvPr>
            <p:ph type="body" sz="quarter" idx="10" hasCustomPrompt="1"/>
          </p:nvPr>
        </p:nvSpPr>
        <p:spPr>
          <a:xfrm>
            <a:off x="381001" y="482600"/>
            <a:ext cx="4283075" cy="707886"/>
          </a:xfrm>
          <a:prstGeom prst="rect">
            <a:avLst/>
          </a:prstGeom>
        </p:spPr>
        <p:txBody>
          <a:bodyPr/>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3200"/>
            </a:lvl1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da-DK" sz="4000" b="1">
                <a:latin typeface="Roboto"/>
              </a:rPr>
              <a:t>Lorem ipsum</a:t>
            </a:r>
            <a:endParaRPr lang="en-US" sz="4000" b="1">
              <a:latin typeface="Roboto"/>
            </a:endParaRPr>
          </a:p>
        </p:txBody>
      </p:sp>
      <p:sp>
        <p:nvSpPr>
          <p:cNvPr id="14" name="Content Placeholder 13"/>
          <p:cNvSpPr>
            <a:spLocks noGrp="1"/>
          </p:cNvSpPr>
          <p:nvPr>
            <p:ph sz="quarter" idx="11" hasCustomPrompt="1"/>
          </p:nvPr>
        </p:nvSpPr>
        <p:spPr>
          <a:xfrm>
            <a:off x="457200" y="1701800"/>
            <a:ext cx="4956228" cy="3970318"/>
          </a:xfrm>
          <a:prstGeom prst="rect">
            <a:avLst/>
          </a:prstGeom>
        </p:spPr>
        <p:txBody>
          <a:bodyPr/>
          <a:lstStyle>
            <a:lvl1pPr marL="285750" indent="-285750">
              <a:buFont typeface="Arial" panose="020b0604020202020204" pitchFamily="34" charset="0"/>
              <a:buChar char="•"/>
              <a:defRPr sz="3200"/>
            </a:lvl1pPr>
          </a:lstStyle>
          <a:p>
            <a:pPr marL="285750" indent="-285750">
              <a:buFont typeface="Arial" panose="020b0604020202020204" pitchFamily="34" charset="0"/>
              <a:buChar char="•"/>
            </a:pPr>
            <a:r>
              <a:rPr lang="en-US" sz="2000">
                <a:latin typeface="Roboto"/>
              </a:rPr>
              <a:t>Lorem ipsum dolor sit amet, consectetur</a:t>
            </a:r>
            <a:endParaRPr lang="en-US" sz="2000">
              <a:latin typeface="Roboto"/>
            </a:endParaRPr>
          </a:p>
          <a:p>
            <a:pPr marL="285750" indent="-285750">
              <a:buFont typeface="Arial" panose="020b0604020202020204" pitchFamily="34" charset="0"/>
              <a:buChar char="•"/>
            </a:pPr>
            <a:endParaRPr lang="en-US" sz="2000">
              <a:latin typeface="Roboto"/>
            </a:endParaRPr>
          </a:p>
          <a:p>
            <a:pPr marL="285750" indent="-285750">
              <a:buFont typeface="Arial" panose="020b0604020202020204" pitchFamily="34" charset="0"/>
              <a:buChar char="•"/>
            </a:pPr>
            <a:r>
              <a:rPr lang="en-US" sz="2000" err="1">
                <a:latin typeface="Roboto"/>
              </a:rPr>
              <a:t>Morbi id lobortis nisl.</a:t>
            </a:r>
          </a:p>
          <a:p>
            <a:pPr marL="285750" indent="-285750">
              <a:buFont typeface="Arial" panose="020b0604020202020204" pitchFamily="34" charset="0"/>
              <a:buChar char="•"/>
            </a:pPr>
            <a:endParaRPr lang="en-US" sz="2000">
              <a:latin typeface="Roboto"/>
            </a:endParaRPr>
          </a:p>
          <a:p>
            <a:pPr marL="285750" indent="-285750">
              <a:buFont typeface="Arial" panose="020b0604020202020204" pitchFamily="34" charset="0"/>
              <a:buChar char="•"/>
            </a:pPr>
            <a:r>
              <a:rPr lang="en-US" sz="2000">
                <a:latin typeface="Roboto"/>
              </a:rPr>
              <a:t>Integer vitae arcu tincidunt, dapibus erat.</a:t>
            </a:r>
          </a:p>
          <a:p>
            <a:pPr marL="285750" indent="-285750">
              <a:buFont typeface="Arial" panose="020b0604020202020204" pitchFamily="34" charset="0"/>
              <a:buChar char="•"/>
            </a:pPr>
            <a:endParaRPr lang="en-US" sz="2000">
              <a:latin typeface="Roboto"/>
            </a:endParaRPr>
          </a:p>
          <a:p>
            <a:pPr marL="285750" indent="-285750">
              <a:buFont typeface="Arial" panose="020b0604020202020204" pitchFamily="34" charset="0"/>
              <a:buChar char="•"/>
            </a:pPr>
            <a:r>
              <a:rPr lang="en-US" sz="2000">
                <a:latin typeface="Roboto"/>
              </a:rPr>
              <a:t>Nam sit amet risus.</a:t>
            </a:r>
          </a:p>
        </p:txBody>
      </p:sp>
    </p:spTree>
    <p:extLst>
      <p:ext uri="{BB962C8B-B14F-4D97-AF65-F5344CB8AC3E}">
        <p14:creationId xmlns:p14="http://schemas.microsoft.com/office/powerpoint/2010/main" val="15158716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all Out">
    <p:spTree>
      <p:nvGrpSpPr>
        <p:cNvPr id="1" name=""/>
        <p:cNvGrpSpPr/>
        <p:nvPr/>
      </p:nvGrpSpPr>
      <p:grpSpPr>
        <a:xfrm>
          <a:off x="0" y="0"/>
          <a:ext cx="0" cy="0"/>
        </a:xfrm>
      </p:grpSpPr>
      <p:grpSp>
        <p:nvGrpSpPr>
          <p:cNvPr id="8" name="Group 2"/>
          <p:cNvGrpSpPr/>
          <p:nvPr userDrawn="1"/>
        </p:nvGrpSpPr>
        <p:grpSpPr>
          <a:xfrm>
            <a:off x="-34040" y="-110003"/>
            <a:ext cx="9265093" cy="7046068"/>
            <a:chExt cx="27319" cy="15359"/>
          </a:xfrm>
        </p:grpSpPr>
        <p:pic>
          <p:nvPicPr>
            <p:cNvPr id="9"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0"/>
              <a:ext cx="27320" cy="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4"/>
            <p:cNvSpPr/>
            <p:nvPr/>
          </p:nvSpPr>
          <p:spPr bwMode="auto">
            <a:xfrm>
              <a:off x="0" y="0"/>
              <a:ext cx="2796" cy="2855"/>
            </a:xfrm>
            <a:custGeom>
              <a:gdLst>
                <a:gd name="T0" fmla="*/ 2796 w 2796"/>
                <a:gd name="T1" fmla="*/ 0 h 2855"/>
                <a:gd name="T2" fmla="*/ 322 w 2796"/>
                <a:gd name="T3" fmla="*/ 0 h 2855"/>
                <a:gd name="T4" fmla="*/ 0 w 2796"/>
                <a:gd name="T5" fmla="*/ 180 h 2855"/>
                <a:gd name="T6" fmla="*/ 0 w 2796"/>
                <a:gd name="T7" fmla="*/ 1250 h 2855"/>
                <a:gd name="T8" fmla="*/ 2779 w 2796"/>
                <a:gd name="T9" fmla="*/ 2855 h 2855"/>
                <a:gd name="T10" fmla="*/ 2796 w 2796"/>
                <a:gd name="T11" fmla="*/ 0 h 2855"/>
              </a:gdLst>
              <a:cxnLst>
                <a:cxn ang="0">
                  <a:pos x="T0" y="T1"/>
                </a:cxn>
                <a:cxn ang="0">
                  <a:pos x="T2" y="T3"/>
                </a:cxn>
                <a:cxn ang="0">
                  <a:pos x="T4" y="T5"/>
                </a:cxn>
                <a:cxn ang="0">
                  <a:pos x="T6" y="T7"/>
                </a:cxn>
                <a:cxn ang="0">
                  <a:pos x="T8" y="T9"/>
                </a:cxn>
                <a:cxn ang="0">
                  <a:pos x="T10" y="T11"/>
                </a:cxn>
              </a:cxnLst>
              <a:rect l="0" t="0" r="r" b="b"/>
              <a:pathLst>
                <a:path w="2796" h="2855">
                  <a:moveTo>
                    <a:pt x="2796" y="0"/>
                  </a:moveTo>
                  <a:lnTo>
                    <a:pt x="322" y="0"/>
                  </a:lnTo>
                  <a:lnTo>
                    <a:pt x="0" y="180"/>
                  </a:lnTo>
                  <a:lnTo>
                    <a:pt x="0" y="1250"/>
                  </a:lnTo>
                  <a:lnTo>
                    <a:pt x="2779" y="2855"/>
                  </a:lnTo>
                  <a:lnTo>
                    <a:pt x="2796"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p:nvPr/>
          </p:nvSpPr>
          <p:spPr bwMode="auto">
            <a:xfrm>
              <a:off x="2779" y="0"/>
              <a:ext cx="3745" cy="2856"/>
            </a:xfrm>
            <a:custGeom>
              <a:gdLst>
                <a:gd name="T0" fmla="*/ 2439 w 3745"/>
                <a:gd name="T1" fmla="*/ 0 h 2856"/>
                <a:gd name="T2" fmla="*/ 17 w 3745"/>
                <a:gd name="T3" fmla="*/ 0 h 2856"/>
                <a:gd name="T4" fmla="*/ 0 w 3745"/>
                <a:gd name="T5" fmla="*/ 2855 h 2856"/>
                <a:gd name="T6" fmla="*/ 3744 w 3745"/>
                <a:gd name="T7" fmla="*/ 753 h 2856"/>
                <a:gd name="T8" fmla="*/ 2439 w 3745"/>
                <a:gd name="T9" fmla="*/ 0 h 2856"/>
              </a:gdLst>
              <a:cxnLst>
                <a:cxn ang="0">
                  <a:pos x="T0" y="T1"/>
                </a:cxn>
                <a:cxn ang="0">
                  <a:pos x="T2" y="T3"/>
                </a:cxn>
                <a:cxn ang="0">
                  <a:pos x="T4" y="T5"/>
                </a:cxn>
                <a:cxn ang="0">
                  <a:pos x="T6" y="T7"/>
                </a:cxn>
                <a:cxn ang="0">
                  <a:pos x="T8" y="T9"/>
                </a:cxn>
              </a:cxnLst>
              <a:rect l="0" t="0" r="r" b="b"/>
              <a:pathLst>
                <a:path w="3745" h="2856">
                  <a:moveTo>
                    <a:pt x="2439" y="0"/>
                  </a:moveTo>
                  <a:lnTo>
                    <a:pt x="17" y="0"/>
                  </a:lnTo>
                  <a:lnTo>
                    <a:pt x="0" y="2855"/>
                  </a:lnTo>
                  <a:lnTo>
                    <a:pt x="3744" y="753"/>
                  </a:lnTo>
                  <a:lnTo>
                    <a:pt x="2439" y="0"/>
                  </a:lnTo>
                  <a:close/>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6"/>
            <p:cNvGrpSpPr/>
            <p:nvPr/>
          </p:nvGrpSpPr>
          <p:grpSpPr>
            <a:xfrm>
              <a:off x="0" y="753"/>
              <a:ext cx="6524" cy="14607"/>
              <a:chOff x="0" y="753"/>
              <a:chExt cx="6524" cy="14607"/>
            </a:xfrm>
          </p:grpSpPr>
          <p:sp>
            <p:nvSpPr>
              <p:cNvPr id="64" name="Freeform 7"/>
              <p:cNvSpPr/>
              <p:nvPr/>
            </p:nvSpPr>
            <p:spPr bwMode="auto">
              <a:xfrm>
                <a:off x="0" y="753"/>
                <a:ext cx="6524" cy="14607"/>
              </a:xfrm>
              <a:custGeom>
                <a:gdLst>
                  <a:gd name="T0" fmla="*/ 2255 w 6524"/>
                  <a:gd name="T1" fmla="*/ 14606 h 14607"/>
                  <a:gd name="T2" fmla="*/ 0 w 6524"/>
                  <a:gd name="T3" fmla="*/ 13304 h 14607"/>
                  <a:gd name="T4" fmla="*/ 0 w 6524"/>
                  <a:gd name="T5" fmla="*/ 14606 h 14607"/>
                  <a:gd name="T6" fmla="*/ 2255 w 6524"/>
                  <a:gd name="T7" fmla="*/ 14606 h 14607"/>
                </a:gdLst>
                <a:cxnLst>
                  <a:cxn ang="0">
                    <a:pos x="T0" y="T1"/>
                  </a:cxn>
                  <a:cxn ang="0">
                    <a:pos x="T2" y="T3"/>
                  </a:cxn>
                  <a:cxn ang="0">
                    <a:pos x="T4" y="T5"/>
                  </a:cxn>
                  <a:cxn ang="0">
                    <a:pos x="T6" y="T7"/>
                  </a:cxn>
                </a:cxnLst>
                <a:rect l="0" t="0" r="r" b="b"/>
                <a:pathLst>
                  <a:path w="6523" h="14607">
                    <a:moveTo>
                      <a:pt x="2255" y="14606"/>
                    </a:moveTo>
                    <a:lnTo>
                      <a:pt x="0" y="13304"/>
                    </a:lnTo>
                    <a:lnTo>
                      <a:pt x="0" y="14606"/>
                    </a:lnTo>
                    <a:lnTo>
                      <a:pt x="2255" y="14606"/>
                    </a:lnTo>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
              <p:cNvSpPr/>
              <p:nvPr/>
            </p:nvSpPr>
            <p:spPr bwMode="auto">
              <a:xfrm>
                <a:off x="0" y="753"/>
                <a:ext cx="6524" cy="14607"/>
              </a:xfrm>
              <a:custGeom>
                <a:gdLst>
                  <a:gd name="T0" fmla="*/ 6445 w 6524"/>
                  <a:gd name="T1" fmla="*/ 12754 h 14607"/>
                  <a:gd name="T2" fmla="*/ 2727 w 6524"/>
                  <a:gd name="T3" fmla="*/ 10607 h 14607"/>
                  <a:gd name="T4" fmla="*/ 2702 w 6524"/>
                  <a:gd name="T5" fmla="*/ 14606 h 14607"/>
                  <a:gd name="T6" fmla="*/ 3146 w 6524"/>
                  <a:gd name="T7" fmla="*/ 14606 h 14607"/>
                  <a:gd name="T8" fmla="*/ 6445 w 6524"/>
                  <a:gd name="T9" fmla="*/ 12754 h 14607"/>
                </a:gdLst>
                <a:cxnLst>
                  <a:cxn ang="0">
                    <a:pos x="T0" y="T1"/>
                  </a:cxn>
                  <a:cxn ang="0">
                    <a:pos x="T2" y="T3"/>
                  </a:cxn>
                  <a:cxn ang="0">
                    <a:pos x="T4" y="T5"/>
                  </a:cxn>
                  <a:cxn ang="0">
                    <a:pos x="T6" y="T7"/>
                  </a:cxn>
                  <a:cxn ang="0">
                    <a:pos x="T8" y="T9"/>
                  </a:cxn>
                </a:cxnLst>
                <a:rect l="0" t="0" r="r" b="b"/>
                <a:pathLst>
                  <a:path w="6523" h="14607">
                    <a:moveTo>
                      <a:pt x="6445" y="12754"/>
                    </a:moveTo>
                    <a:lnTo>
                      <a:pt x="2727" y="10607"/>
                    </a:lnTo>
                    <a:lnTo>
                      <a:pt x="2702" y="14606"/>
                    </a:lnTo>
                    <a:lnTo>
                      <a:pt x="3146" y="14606"/>
                    </a:lnTo>
                    <a:lnTo>
                      <a:pt x="6445" y="12754"/>
                    </a:lnTo>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
              <p:cNvSpPr/>
              <p:nvPr/>
            </p:nvSpPr>
            <p:spPr bwMode="auto">
              <a:xfrm>
                <a:off x="0" y="753"/>
                <a:ext cx="6524" cy="14607"/>
              </a:xfrm>
              <a:custGeom>
                <a:gdLst>
                  <a:gd name="T0" fmla="*/ 6523 w 6524"/>
                  <a:gd name="T1" fmla="*/ 0 h 14607"/>
                  <a:gd name="T2" fmla="*/ 2779 w 6524"/>
                  <a:gd name="T3" fmla="*/ 2101 h 14607"/>
                  <a:gd name="T4" fmla="*/ 6497 w 6524"/>
                  <a:gd name="T5" fmla="*/ 4248 h 14607"/>
                  <a:gd name="T6" fmla="*/ 6523 w 6524"/>
                  <a:gd name="T7" fmla="*/ 0 h 14607"/>
                </a:gdLst>
                <a:cxnLst>
                  <a:cxn ang="0">
                    <a:pos x="T0" y="T1"/>
                  </a:cxn>
                  <a:cxn ang="0">
                    <a:pos x="T2" y="T3"/>
                  </a:cxn>
                  <a:cxn ang="0">
                    <a:pos x="T4" y="T5"/>
                  </a:cxn>
                  <a:cxn ang="0">
                    <a:pos x="T6" y="T7"/>
                  </a:cxn>
                </a:cxnLst>
                <a:rect l="0" t="0" r="r" b="b"/>
                <a:pathLst>
                  <a:path w="6523" h="14607">
                    <a:moveTo>
                      <a:pt x="6523" y="0"/>
                    </a:moveTo>
                    <a:lnTo>
                      <a:pt x="2779" y="2101"/>
                    </a:lnTo>
                    <a:lnTo>
                      <a:pt x="6497" y="4248"/>
                    </a:lnTo>
                    <a:lnTo>
                      <a:pt x="6523" y="0"/>
                    </a:lnTo>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reeform 10"/>
            <p:cNvSpPr/>
            <p:nvPr/>
          </p:nvSpPr>
          <p:spPr bwMode="auto">
            <a:xfrm>
              <a:off x="2727" y="9259"/>
              <a:ext cx="3745" cy="4249"/>
            </a:xfrm>
            <a:custGeom>
              <a:gdLst>
                <a:gd name="T0" fmla="*/ 3744 w 3745"/>
                <a:gd name="T1" fmla="*/ 0 h 4249"/>
                <a:gd name="T2" fmla="*/ 0 w 3745"/>
                <a:gd name="T3" fmla="*/ 2101 h 4249"/>
                <a:gd name="T4" fmla="*/ 3718 w 3745"/>
                <a:gd name="T5" fmla="*/ 4248 h 4249"/>
                <a:gd name="T6" fmla="*/ 3744 w 3745"/>
                <a:gd name="T7" fmla="*/ 0 h 4249"/>
              </a:gdLst>
              <a:cxnLst>
                <a:cxn ang="0">
                  <a:pos x="T0" y="T1"/>
                </a:cxn>
                <a:cxn ang="0">
                  <a:pos x="T2" y="T3"/>
                </a:cxn>
                <a:cxn ang="0">
                  <a:pos x="T4" y="T5"/>
                </a:cxn>
                <a:cxn ang="0">
                  <a:pos x="T6" y="T7"/>
                </a:cxn>
              </a:cxnLst>
              <a:rect l="0" t="0" r="r" b="b"/>
              <a:pathLst>
                <a:path w="3745" h="4249">
                  <a:moveTo>
                    <a:pt x="3744" y="0"/>
                  </a:moveTo>
                  <a:lnTo>
                    <a:pt x="0" y="2101"/>
                  </a:lnTo>
                  <a:lnTo>
                    <a:pt x="3718" y="4248"/>
                  </a:lnTo>
                  <a:lnTo>
                    <a:pt x="3744" y="0"/>
                  </a:lnTo>
                  <a:close/>
                </a:path>
              </a:pathLst>
            </a:custGeom>
            <a:solidFill>
              <a:srgbClr val="73C7D2">
                <a:alpha val="315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p:nvPr/>
          </p:nvSpPr>
          <p:spPr bwMode="auto">
            <a:xfrm>
              <a:off x="4694" y="0"/>
              <a:ext cx="7464" cy="2891"/>
            </a:xfrm>
            <a:custGeom>
              <a:gdLst>
                <a:gd name="T0" fmla="*/ 7463 w 7464"/>
                <a:gd name="T1" fmla="*/ 789 h 2891"/>
                <a:gd name="T2" fmla="*/ 6095 w 7464"/>
                <a:gd name="T3" fmla="*/ 0 h 2891"/>
                <a:gd name="T4" fmla="*/ 3736 w 7464"/>
                <a:gd name="T5" fmla="*/ 0 h 2891"/>
                <a:gd name="T6" fmla="*/ 3736 w 7464"/>
                <a:gd name="T7" fmla="*/ 0 h 2891"/>
                <a:gd name="T8" fmla="*/ 1325 w 7464"/>
                <a:gd name="T9" fmla="*/ 0 h 2891"/>
                <a:gd name="T10" fmla="*/ 0 w 7464"/>
                <a:gd name="T11" fmla="*/ 743 h 2891"/>
                <a:gd name="T12" fmla="*/ 3718 w 7464"/>
                <a:gd name="T13" fmla="*/ 2891 h 2891"/>
                <a:gd name="T14" fmla="*/ 3718 w 7464"/>
                <a:gd name="T15" fmla="*/ 2891 h 2891"/>
                <a:gd name="T16" fmla="*/ 7463 w 7464"/>
                <a:gd name="T17" fmla="*/ 789 h 28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4" h="2891">
                  <a:moveTo>
                    <a:pt x="7463" y="789"/>
                  </a:moveTo>
                  <a:lnTo>
                    <a:pt x="6095" y="0"/>
                  </a:lnTo>
                  <a:lnTo>
                    <a:pt x="3736" y="0"/>
                  </a:lnTo>
                  <a:lnTo>
                    <a:pt x="3736" y="0"/>
                  </a:lnTo>
                  <a:lnTo>
                    <a:pt x="1325" y="0"/>
                  </a:lnTo>
                  <a:lnTo>
                    <a:pt x="0" y="743"/>
                  </a:lnTo>
                  <a:lnTo>
                    <a:pt x="3718" y="2891"/>
                  </a:lnTo>
                  <a:lnTo>
                    <a:pt x="3718" y="2891"/>
                  </a:lnTo>
                  <a:lnTo>
                    <a:pt x="7463" y="789"/>
                  </a:lnTo>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p:nvPr/>
          </p:nvSpPr>
          <p:spPr bwMode="auto">
            <a:xfrm>
              <a:off x="4642" y="7146"/>
              <a:ext cx="3745" cy="4249"/>
            </a:xfrm>
            <a:custGeom>
              <a:gdLst>
                <a:gd name="T0" fmla="*/ 3744 w 3745"/>
                <a:gd name="T1" fmla="*/ 0 h 4249"/>
                <a:gd name="T2" fmla="*/ 0 w 3745"/>
                <a:gd name="T3" fmla="*/ 2101 h 4249"/>
                <a:gd name="T4" fmla="*/ 3718 w 3745"/>
                <a:gd name="T5" fmla="*/ 4248 h 4249"/>
                <a:gd name="T6" fmla="*/ 3744 w 3745"/>
                <a:gd name="T7" fmla="*/ 0 h 4249"/>
              </a:gdLst>
              <a:cxnLst>
                <a:cxn ang="0">
                  <a:pos x="T0" y="T1"/>
                </a:cxn>
                <a:cxn ang="0">
                  <a:pos x="T2" y="T3"/>
                </a:cxn>
                <a:cxn ang="0">
                  <a:pos x="T4" y="T5"/>
                </a:cxn>
                <a:cxn ang="0">
                  <a:pos x="T6" y="T7"/>
                </a:cxn>
              </a:cxnLst>
              <a:rect l="0" t="0" r="r" b="b"/>
              <a:pathLst>
                <a:path w="3745" h="4249">
                  <a:moveTo>
                    <a:pt x="3744" y="0"/>
                  </a:moveTo>
                  <a:lnTo>
                    <a:pt x="0" y="2101"/>
                  </a:lnTo>
                  <a:lnTo>
                    <a:pt x="3718" y="4248"/>
                  </a:lnTo>
                  <a:lnTo>
                    <a:pt x="3744" y="0"/>
                  </a:lnTo>
                  <a:close/>
                </a:path>
              </a:pathLst>
            </a:custGeom>
            <a:solidFill>
              <a:srgbClr val="73C7D2">
                <a:alpha val="63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p:nvPr/>
          </p:nvSpPr>
          <p:spPr bwMode="auto">
            <a:xfrm>
              <a:off x="4642" y="4999"/>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p:nvPr/>
          </p:nvSpPr>
          <p:spPr bwMode="auto">
            <a:xfrm>
              <a:off x="8361" y="7146"/>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p:nvPr/>
          </p:nvSpPr>
          <p:spPr bwMode="auto">
            <a:xfrm>
              <a:off x="8386" y="5044"/>
              <a:ext cx="3745" cy="4249"/>
            </a:xfrm>
            <a:custGeom>
              <a:gdLst>
                <a:gd name="T0" fmla="*/ 3744 w 3745"/>
                <a:gd name="T1" fmla="*/ 0 h 4249"/>
                <a:gd name="T2" fmla="*/ 0 w 3745"/>
                <a:gd name="T3" fmla="*/ 2101 h 4249"/>
                <a:gd name="T4" fmla="*/ 3718 w 3745"/>
                <a:gd name="T5" fmla="*/ 4248 h 4249"/>
                <a:gd name="T6" fmla="*/ 3744 w 3745"/>
                <a:gd name="T7" fmla="*/ 0 h 4249"/>
              </a:gdLst>
              <a:cxnLst>
                <a:cxn ang="0">
                  <a:pos x="T0" y="T1"/>
                </a:cxn>
                <a:cxn ang="0">
                  <a:pos x="T2" y="T3"/>
                </a:cxn>
                <a:cxn ang="0">
                  <a:pos x="T4" y="T5"/>
                </a:cxn>
                <a:cxn ang="0">
                  <a:pos x="T6" y="T7"/>
                </a:cxn>
              </a:cxnLst>
              <a:rect l="0" t="0" r="r" b="b"/>
              <a:pathLst>
                <a:path w="3745" h="4249">
                  <a:moveTo>
                    <a:pt x="3744" y="0"/>
                  </a:moveTo>
                  <a:lnTo>
                    <a:pt x="0" y="2101"/>
                  </a:lnTo>
                  <a:lnTo>
                    <a:pt x="3718" y="4248"/>
                  </a:lnTo>
                  <a:lnTo>
                    <a:pt x="3744" y="0"/>
                  </a:lnTo>
                  <a:close/>
                </a:path>
              </a:pathLst>
            </a:custGeom>
            <a:solidFill>
              <a:srgbClr val="73C7D2">
                <a:alpha val="315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p:nvPr/>
          </p:nvSpPr>
          <p:spPr bwMode="auto">
            <a:xfrm>
              <a:off x="4616" y="11396"/>
              <a:ext cx="3745" cy="3964"/>
            </a:xfrm>
            <a:custGeom>
              <a:gdLst>
                <a:gd name="T0" fmla="*/ 3744 w 3745"/>
                <a:gd name="T1" fmla="*/ 0 h 3964"/>
                <a:gd name="T2" fmla="*/ 0 w 3745"/>
                <a:gd name="T3" fmla="*/ 2101 h 3964"/>
                <a:gd name="T4" fmla="*/ 3224 w 3745"/>
                <a:gd name="T5" fmla="*/ 3963 h 3964"/>
                <a:gd name="T6" fmla="*/ 3720 w 3745"/>
                <a:gd name="T7" fmla="*/ 3963 h 3964"/>
                <a:gd name="T8" fmla="*/ 3744 w 3745"/>
                <a:gd name="T9" fmla="*/ 0 h 3964"/>
              </a:gdLst>
              <a:cxnLst>
                <a:cxn ang="0">
                  <a:pos x="T0" y="T1"/>
                </a:cxn>
                <a:cxn ang="0">
                  <a:pos x="T2" y="T3"/>
                </a:cxn>
                <a:cxn ang="0">
                  <a:pos x="T4" y="T5"/>
                </a:cxn>
                <a:cxn ang="0">
                  <a:pos x="T6" y="T7"/>
                </a:cxn>
                <a:cxn ang="0">
                  <a:pos x="T8" y="T9"/>
                </a:cxn>
              </a:cxnLst>
              <a:rect l="0" t="0" r="r" b="b"/>
              <a:pathLst>
                <a:path w="3745" h="3964">
                  <a:moveTo>
                    <a:pt x="3744" y="0"/>
                  </a:moveTo>
                  <a:lnTo>
                    <a:pt x="0" y="2101"/>
                  </a:lnTo>
                  <a:lnTo>
                    <a:pt x="3224" y="3963"/>
                  </a:lnTo>
                  <a:lnTo>
                    <a:pt x="3720" y="3963"/>
                  </a:lnTo>
                  <a:lnTo>
                    <a:pt x="3744" y="0"/>
                  </a:lnTo>
                  <a:close/>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p:nvPr/>
          </p:nvSpPr>
          <p:spPr bwMode="auto">
            <a:xfrm>
              <a:off x="8337" y="11396"/>
              <a:ext cx="3743" cy="3964"/>
            </a:xfrm>
            <a:custGeom>
              <a:gdLst>
                <a:gd name="T0" fmla="*/ 24 w 3743"/>
                <a:gd name="T1" fmla="*/ 0 h 3964"/>
                <a:gd name="T2" fmla="*/ 0 w 3743"/>
                <a:gd name="T3" fmla="*/ 3963 h 3964"/>
                <a:gd name="T4" fmla="*/ 506 w 3743"/>
                <a:gd name="T5" fmla="*/ 3963 h 3964"/>
                <a:gd name="T6" fmla="*/ 3742 w 3743"/>
                <a:gd name="T7" fmla="*/ 2147 h 3964"/>
                <a:gd name="T8" fmla="*/ 24 w 3743"/>
                <a:gd name="T9" fmla="*/ 0 h 3964"/>
              </a:gdLst>
              <a:cxnLst>
                <a:cxn ang="0">
                  <a:pos x="T0" y="T1"/>
                </a:cxn>
                <a:cxn ang="0">
                  <a:pos x="T2" y="T3"/>
                </a:cxn>
                <a:cxn ang="0">
                  <a:pos x="T4" y="T5"/>
                </a:cxn>
                <a:cxn ang="0">
                  <a:pos x="T6" y="T7"/>
                </a:cxn>
                <a:cxn ang="0">
                  <a:pos x="T8" y="T9"/>
                </a:cxn>
              </a:cxnLst>
              <a:rect l="0" t="0" r="r" b="b"/>
              <a:pathLst>
                <a:path w="3743" h="3964">
                  <a:moveTo>
                    <a:pt x="24" y="0"/>
                  </a:moveTo>
                  <a:lnTo>
                    <a:pt x="0" y="3963"/>
                  </a:lnTo>
                  <a:lnTo>
                    <a:pt x="506" y="3963"/>
                  </a:lnTo>
                  <a:lnTo>
                    <a:pt x="3742" y="2147"/>
                  </a:lnTo>
                  <a:lnTo>
                    <a:pt x="24" y="0"/>
                  </a:lnTo>
                  <a:close/>
                </a:path>
              </a:pathLst>
            </a:custGeom>
            <a:solidFill>
              <a:srgbClr val="73C7D2">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p:nvPr/>
          </p:nvSpPr>
          <p:spPr bwMode="auto">
            <a:xfrm>
              <a:off x="10543" y="5027"/>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p:nvPr/>
          </p:nvSpPr>
          <p:spPr bwMode="auto">
            <a:xfrm>
              <a:off x="10583" y="778"/>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p:nvPr/>
          </p:nvSpPr>
          <p:spPr bwMode="auto">
            <a:xfrm>
              <a:off x="14301" y="2925"/>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p:nvPr/>
          </p:nvSpPr>
          <p:spPr bwMode="auto">
            <a:xfrm>
              <a:off x="14327" y="823"/>
              <a:ext cx="3745" cy="4249"/>
            </a:xfrm>
            <a:custGeom>
              <a:gdLst>
                <a:gd name="T0" fmla="*/ 3744 w 3745"/>
                <a:gd name="T1" fmla="*/ 0 h 4249"/>
                <a:gd name="T2" fmla="*/ 0 w 3745"/>
                <a:gd name="T3" fmla="*/ 2101 h 4249"/>
                <a:gd name="T4" fmla="*/ 3718 w 3745"/>
                <a:gd name="T5" fmla="*/ 4248 h 4249"/>
                <a:gd name="T6" fmla="*/ 3744 w 3745"/>
                <a:gd name="T7" fmla="*/ 0 h 4249"/>
              </a:gdLst>
              <a:cxnLst>
                <a:cxn ang="0">
                  <a:pos x="T0" y="T1"/>
                </a:cxn>
                <a:cxn ang="0">
                  <a:pos x="T2" y="T3"/>
                </a:cxn>
                <a:cxn ang="0">
                  <a:pos x="T4" y="T5"/>
                </a:cxn>
                <a:cxn ang="0">
                  <a:pos x="T6" y="T7"/>
                </a:cxn>
              </a:cxnLst>
              <a:rect l="0" t="0" r="r" b="b"/>
              <a:pathLst>
                <a:path w="3745" h="4249">
                  <a:moveTo>
                    <a:pt x="3744" y="0"/>
                  </a:moveTo>
                  <a:lnTo>
                    <a:pt x="0" y="2101"/>
                  </a:lnTo>
                  <a:lnTo>
                    <a:pt x="3718" y="4248"/>
                  </a:lnTo>
                  <a:lnTo>
                    <a:pt x="3744" y="0"/>
                  </a:lnTo>
                  <a:close/>
                </a:path>
              </a:pathLst>
            </a:custGeom>
            <a:solidFill>
              <a:srgbClr val="73C7D2">
                <a:alpha val="315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p:nvPr/>
          </p:nvSpPr>
          <p:spPr bwMode="auto">
            <a:xfrm>
              <a:off x="10557" y="7175"/>
              <a:ext cx="3745" cy="4249"/>
            </a:xfrm>
            <a:custGeom>
              <a:gdLst>
                <a:gd name="T0" fmla="*/ 3744 w 3745"/>
                <a:gd name="T1" fmla="*/ 0 h 4249"/>
                <a:gd name="T2" fmla="*/ 0 w 3745"/>
                <a:gd name="T3" fmla="*/ 2101 h 4249"/>
                <a:gd name="T4" fmla="*/ 3718 w 3745"/>
                <a:gd name="T5" fmla="*/ 4248 h 4249"/>
                <a:gd name="T6" fmla="*/ 3744 w 3745"/>
                <a:gd name="T7" fmla="*/ 0 h 4249"/>
              </a:gdLst>
              <a:cxnLst>
                <a:cxn ang="0">
                  <a:pos x="T0" y="T1"/>
                </a:cxn>
                <a:cxn ang="0">
                  <a:pos x="T2" y="T3"/>
                </a:cxn>
                <a:cxn ang="0">
                  <a:pos x="T4" y="T5"/>
                </a:cxn>
                <a:cxn ang="0">
                  <a:pos x="T6" y="T7"/>
                </a:cxn>
              </a:cxnLst>
              <a:rect l="0" t="0" r="r" b="b"/>
              <a:pathLst>
                <a:path w="3745" h="4249">
                  <a:moveTo>
                    <a:pt x="3744" y="0"/>
                  </a:moveTo>
                  <a:lnTo>
                    <a:pt x="0" y="2101"/>
                  </a:lnTo>
                  <a:lnTo>
                    <a:pt x="3718" y="4248"/>
                  </a:lnTo>
                  <a:lnTo>
                    <a:pt x="3744" y="0"/>
                  </a:lnTo>
                  <a:close/>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p:nvPr/>
          </p:nvSpPr>
          <p:spPr bwMode="auto">
            <a:xfrm>
              <a:off x="14275" y="7175"/>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p:nvPr/>
          </p:nvSpPr>
          <p:spPr bwMode="auto">
            <a:xfrm>
              <a:off x="15940" y="0"/>
              <a:ext cx="7464" cy="2959"/>
            </a:xfrm>
            <a:custGeom>
              <a:gdLst>
                <a:gd name="T0" fmla="*/ 7463 w 7464"/>
                <a:gd name="T1" fmla="*/ 857 h 2959"/>
                <a:gd name="T2" fmla="*/ 5977 w 7464"/>
                <a:gd name="T3" fmla="*/ 0 h 2959"/>
                <a:gd name="T4" fmla="*/ 3736 w 7464"/>
                <a:gd name="T5" fmla="*/ 0 h 2959"/>
                <a:gd name="T6" fmla="*/ 3727 w 7464"/>
                <a:gd name="T7" fmla="*/ 1479 h 2959"/>
                <a:gd name="T8" fmla="*/ 3736 w 7464"/>
                <a:gd name="T9" fmla="*/ 0 h 2959"/>
                <a:gd name="T10" fmla="*/ 1447 w 7464"/>
                <a:gd name="T11" fmla="*/ 0 h 2959"/>
                <a:gd name="T12" fmla="*/ 0 w 7464"/>
                <a:gd name="T13" fmla="*/ 812 h 2959"/>
                <a:gd name="T14" fmla="*/ 3718 w 7464"/>
                <a:gd name="T15" fmla="*/ 2959 h 2959"/>
                <a:gd name="T16" fmla="*/ 3718 w 7464"/>
                <a:gd name="T17" fmla="*/ 2959 h 2959"/>
                <a:gd name="T18" fmla="*/ 7463 w 7464"/>
                <a:gd name="T19" fmla="*/ 857 h 29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4" h="2959">
                  <a:moveTo>
                    <a:pt x="7463" y="857"/>
                  </a:moveTo>
                  <a:lnTo>
                    <a:pt x="5977" y="0"/>
                  </a:lnTo>
                  <a:lnTo>
                    <a:pt x="3736" y="0"/>
                  </a:lnTo>
                  <a:lnTo>
                    <a:pt x="3727" y="1479"/>
                  </a:lnTo>
                  <a:lnTo>
                    <a:pt x="3736" y="0"/>
                  </a:lnTo>
                  <a:lnTo>
                    <a:pt x="1447" y="0"/>
                  </a:lnTo>
                  <a:lnTo>
                    <a:pt x="0" y="812"/>
                  </a:lnTo>
                  <a:lnTo>
                    <a:pt x="3718" y="2959"/>
                  </a:lnTo>
                  <a:lnTo>
                    <a:pt x="3718" y="2959"/>
                  </a:lnTo>
                  <a:lnTo>
                    <a:pt x="7463" y="857"/>
                  </a:lnTo>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p:nvPr/>
          </p:nvSpPr>
          <p:spPr bwMode="auto">
            <a:xfrm>
              <a:off x="15848" y="9316"/>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p:nvPr/>
          </p:nvSpPr>
          <p:spPr bwMode="auto">
            <a:xfrm>
              <a:off x="15888" y="5067"/>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p:nvPr/>
          </p:nvSpPr>
          <p:spPr bwMode="auto">
            <a:xfrm>
              <a:off x="19607" y="7214"/>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p:nvPr/>
          </p:nvSpPr>
          <p:spPr bwMode="auto">
            <a:xfrm>
              <a:off x="19633" y="5113"/>
              <a:ext cx="3745" cy="4249"/>
            </a:xfrm>
            <a:custGeom>
              <a:gdLst>
                <a:gd name="T0" fmla="*/ 3744 w 3745"/>
                <a:gd name="T1" fmla="*/ 0 h 4249"/>
                <a:gd name="T2" fmla="*/ 0 w 3745"/>
                <a:gd name="T3" fmla="*/ 2101 h 4249"/>
                <a:gd name="T4" fmla="*/ 3718 w 3745"/>
                <a:gd name="T5" fmla="*/ 4248 h 4249"/>
                <a:gd name="T6" fmla="*/ 3744 w 3745"/>
                <a:gd name="T7" fmla="*/ 0 h 4249"/>
              </a:gdLst>
              <a:cxnLst>
                <a:cxn ang="0">
                  <a:pos x="T0" y="T1"/>
                </a:cxn>
                <a:cxn ang="0">
                  <a:pos x="T2" y="T3"/>
                </a:cxn>
                <a:cxn ang="0">
                  <a:pos x="T4" y="T5"/>
                </a:cxn>
                <a:cxn ang="0">
                  <a:pos x="T6" y="T7"/>
                </a:cxn>
              </a:cxnLst>
              <a:rect l="0" t="0" r="r" b="b"/>
              <a:pathLst>
                <a:path w="3745" h="4249">
                  <a:moveTo>
                    <a:pt x="3744" y="0"/>
                  </a:moveTo>
                  <a:lnTo>
                    <a:pt x="0" y="2101"/>
                  </a:lnTo>
                  <a:lnTo>
                    <a:pt x="3718" y="4248"/>
                  </a:lnTo>
                  <a:lnTo>
                    <a:pt x="3744" y="0"/>
                  </a:lnTo>
                  <a:close/>
                </a:path>
              </a:pathLst>
            </a:custGeom>
            <a:solidFill>
              <a:srgbClr val="73C7D2">
                <a:alpha val="315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p:nvPr/>
          </p:nvSpPr>
          <p:spPr bwMode="auto">
            <a:xfrm>
              <a:off x="15862" y="11465"/>
              <a:ext cx="3745" cy="3895"/>
            </a:xfrm>
            <a:custGeom>
              <a:gdLst>
                <a:gd name="T0" fmla="*/ 3744 w 3745"/>
                <a:gd name="T1" fmla="*/ 0 h 3895"/>
                <a:gd name="T2" fmla="*/ 0 w 3745"/>
                <a:gd name="T3" fmla="*/ 2101 h 3895"/>
                <a:gd name="T4" fmla="*/ 3105 w 3745"/>
                <a:gd name="T5" fmla="*/ 3894 h 3895"/>
                <a:gd name="T6" fmla="*/ 3720 w 3745"/>
                <a:gd name="T7" fmla="*/ 3894 h 3895"/>
                <a:gd name="T8" fmla="*/ 3744 w 3745"/>
                <a:gd name="T9" fmla="*/ 0 h 3895"/>
              </a:gdLst>
              <a:cxnLst>
                <a:cxn ang="0">
                  <a:pos x="T0" y="T1"/>
                </a:cxn>
                <a:cxn ang="0">
                  <a:pos x="T2" y="T3"/>
                </a:cxn>
                <a:cxn ang="0">
                  <a:pos x="T4" y="T5"/>
                </a:cxn>
                <a:cxn ang="0">
                  <a:pos x="T6" y="T7"/>
                </a:cxn>
                <a:cxn ang="0">
                  <a:pos x="T8" y="T9"/>
                </a:cxn>
              </a:cxnLst>
              <a:rect l="0" t="0" r="r" b="b"/>
              <a:pathLst>
                <a:path w="3745" h="3895">
                  <a:moveTo>
                    <a:pt x="3744" y="0"/>
                  </a:moveTo>
                  <a:lnTo>
                    <a:pt x="0" y="2101"/>
                  </a:lnTo>
                  <a:lnTo>
                    <a:pt x="3105" y="3894"/>
                  </a:lnTo>
                  <a:lnTo>
                    <a:pt x="3720" y="3894"/>
                  </a:lnTo>
                  <a:lnTo>
                    <a:pt x="3744" y="0"/>
                  </a:lnTo>
                  <a:close/>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p:nvPr/>
          </p:nvSpPr>
          <p:spPr bwMode="auto">
            <a:xfrm>
              <a:off x="19583" y="11465"/>
              <a:ext cx="3743" cy="3895"/>
            </a:xfrm>
            <a:custGeom>
              <a:gdLst>
                <a:gd name="T0" fmla="*/ 23 w 3743"/>
                <a:gd name="T1" fmla="*/ 0 h 3895"/>
                <a:gd name="T2" fmla="*/ 0 w 3743"/>
                <a:gd name="T3" fmla="*/ 3894 h 3895"/>
                <a:gd name="T4" fmla="*/ 628 w 3743"/>
                <a:gd name="T5" fmla="*/ 3894 h 3895"/>
                <a:gd name="T6" fmla="*/ 3742 w 3743"/>
                <a:gd name="T7" fmla="*/ 2147 h 3895"/>
                <a:gd name="T8" fmla="*/ 3742 w 3743"/>
                <a:gd name="T9" fmla="*/ 2147 h 3895"/>
                <a:gd name="T10" fmla="*/ 23 w 3743"/>
                <a:gd name="T11" fmla="*/ 0 h 3895"/>
              </a:gdLst>
              <a:cxnLst>
                <a:cxn ang="0">
                  <a:pos x="T0" y="T1"/>
                </a:cxn>
                <a:cxn ang="0">
                  <a:pos x="T2" y="T3"/>
                </a:cxn>
                <a:cxn ang="0">
                  <a:pos x="T4" y="T5"/>
                </a:cxn>
                <a:cxn ang="0">
                  <a:pos x="T6" y="T7"/>
                </a:cxn>
                <a:cxn ang="0">
                  <a:pos x="T8" y="T9"/>
                </a:cxn>
                <a:cxn ang="0">
                  <a:pos x="T10" y="T11"/>
                </a:cxn>
              </a:cxnLst>
              <a:rect l="0" t="0" r="r" b="b"/>
              <a:pathLst>
                <a:path w="3743" h="3895">
                  <a:moveTo>
                    <a:pt x="23" y="0"/>
                  </a:moveTo>
                  <a:lnTo>
                    <a:pt x="0" y="3894"/>
                  </a:lnTo>
                  <a:lnTo>
                    <a:pt x="628" y="3894"/>
                  </a:lnTo>
                  <a:lnTo>
                    <a:pt x="3742" y="2147"/>
                  </a:lnTo>
                  <a:lnTo>
                    <a:pt x="3742" y="2147"/>
                  </a:lnTo>
                  <a:lnTo>
                    <a:pt x="23" y="0"/>
                  </a:lnTo>
                  <a:close/>
                </a:path>
              </a:pathLst>
            </a:custGeom>
            <a:solidFill>
              <a:srgbClr val="73C7D2">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p:nvPr/>
          </p:nvSpPr>
          <p:spPr bwMode="auto">
            <a:xfrm>
              <a:off x="21335" y="0"/>
              <a:ext cx="3736" cy="2769"/>
            </a:xfrm>
            <a:custGeom>
              <a:gdLst>
                <a:gd name="T0" fmla="*/ 3735 w 3736"/>
                <a:gd name="T1" fmla="*/ 0 h 2769"/>
                <a:gd name="T2" fmla="*/ 1107 w 3736"/>
                <a:gd name="T3" fmla="*/ 0 h 2769"/>
                <a:gd name="T4" fmla="*/ 0 w 3736"/>
                <a:gd name="T5" fmla="*/ 621 h 2769"/>
                <a:gd name="T6" fmla="*/ 0 w 3736"/>
                <a:gd name="T7" fmla="*/ 621 h 2769"/>
                <a:gd name="T8" fmla="*/ 3718 w 3736"/>
                <a:gd name="T9" fmla="*/ 2768 h 2769"/>
                <a:gd name="T10" fmla="*/ 3735 w 3736"/>
                <a:gd name="T11" fmla="*/ 0 h 2769"/>
              </a:gdLst>
              <a:cxnLst>
                <a:cxn ang="0">
                  <a:pos x="T0" y="T1"/>
                </a:cxn>
                <a:cxn ang="0">
                  <a:pos x="T2" y="T3"/>
                </a:cxn>
                <a:cxn ang="0">
                  <a:pos x="T4" y="T5"/>
                </a:cxn>
                <a:cxn ang="0">
                  <a:pos x="T6" y="T7"/>
                </a:cxn>
                <a:cxn ang="0">
                  <a:pos x="T8" y="T9"/>
                </a:cxn>
                <a:cxn ang="0">
                  <a:pos x="T10" y="T11"/>
                </a:cxn>
              </a:cxnLst>
              <a:rect l="0" t="0" r="r" b="b"/>
              <a:pathLst>
                <a:path w="3736" h="2769">
                  <a:moveTo>
                    <a:pt x="3735" y="0"/>
                  </a:moveTo>
                  <a:lnTo>
                    <a:pt x="1107" y="0"/>
                  </a:lnTo>
                  <a:lnTo>
                    <a:pt x="0" y="621"/>
                  </a:lnTo>
                  <a:lnTo>
                    <a:pt x="0" y="621"/>
                  </a:lnTo>
                  <a:lnTo>
                    <a:pt x="3718" y="2768"/>
                  </a:lnTo>
                  <a:lnTo>
                    <a:pt x="3735"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p:nvPr/>
          </p:nvSpPr>
          <p:spPr bwMode="auto">
            <a:xfrm>
              <a:off x="25054" y="0"/>
              <a:ext cx="2266" cy="2768"/>
            </a:xfrm>
            <a:custGeom>
              <a:gdLst>
                <a:gd name="T0" fmla="*/ 2265 w 2266"/>
                <a:gd name="T1" fmla="*/ 0 h 2768"/>
                <a:gd name="T2" fmla="*/ 16 w 2266"/>
                <a:gd name="T3" fmla="*/ 0 h 2768"/>
                <a:gd name="T4" fmla="*/ 0 w 2266"/>
                <a:gd name="T5" fmla="*/ 2768 h 2768"/>
                <a:gd name="T6" fmla="*/ 2265 w 2266"/>
                <a:gd name="T7" fmla="*/ 1497 h 2768"/>
                <a:gd name="T8" fmla="*/ 2265 w 2266"/>
                <a:gd name="T9" fmla="*/ 0 h 2768"/>
              </a:gdLst>
              <a:cxnLst>
                <a:cxn ang="0">
                  <a:pos x="T0" y="T1"/>
                </a:cxn>
                <a:cxn ang="0">
                  <a:pos x="T2" y="T3"/>
                </a:cxn>
                <a:cxn ang="0">
                  <a:pos x="T4" y="T5"/>
                </a:cxn>
                <a:cxn ang="0">
                  <a:pos x="T6" y="T7"/>
                </a:cxn>
                <a:cxn ang="0">
                  <a:pos x="T8" y="T9"/>
                </a:cxn>
              </a:cxnLst>
              <a:rect l="0" t="0" r="r" b="b"/>
              <a:pathLst>
                <a:path w="2266" h="2768">
                  <a:moveTo>
                    <a:pt x="2265" y="0"/>
                  </a:moveTo>
                  <a:lnTo>
                    <a:pt x="16" y="0"/>
                  </a:lnTo>
                  <a:lnTo>
                    <a:pt x="0" y="2768"/>
                  </a:lnTo>
                  <a:lnTo>
                    <a:pt x="2265" y="1497"/>
                  </a:lnTo>
                  <a:lnTo>
                    <a:pt x="2265" y="0"/>
                  </a:lnTo>
                  <a:close/>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p:nvPr/>
          </p:nvSpPr>
          <p:spPr bwMode="auto">
            <a:xfrm>
              <a:off x="25054" y="1497"/>
              <a:ext cx="2266" cy="2581"/>
            </a:xfrm>
            <a:custGeom>
              <a:gdLst>
                <a:gd name="T0" fmla="*/ 2265 w 2266"/>
                <a:gd name="T1" fmla="*/ 0 h 2581"/>
                <a:gd name="T2" fmla="*/ 0 w 2266"/>
                <a:gd name="T3" fmla="*/ 1271 h 2581"/>
                <a:gd name="T4" fmla="*/ 2265 w 2266"/>
                <a:gd name="T5" fmla="*/ 2580 h 2581"/>
                <a:gd name="T6" fmla="*/ 2265 w 2266"/>
                <a:gd name="T7" fmla="*/ 0 h 2581"/>
              </a:gdLst>
              <a:cxnLst>
                <a:cxn ang="0">
                  <a:pos x="T0" y="T1"/>
                </a:cxn>
                <a:cxn ang="0">
                  <a:pos x="T2" y="T3"/>
                </a:cxn>
                <a:cxn ang="0">
                  <a:pos x="T4" y="T5"/>
                </a:cxn>
                <a:cxn ang="0">
                  <a:pos x="T6" y="T7"/>
                </a:cxn>
              </a:cxnLst>
              <a:rect l="0" t="0" r="r" b="b"/>
              <a:pathLst>
                <a:path w="2266" h="2581">
                  <a:moveTo>
                    <a:pt x="2265" y="0"/>
                  </a:moveTo>
                  <a:lnTo>
                    <a:pt x="0" y="1271"/>
                  </a:lnTo>
                  <a:lnTo>
                    <a:pt x="2265" y="2580"/>
                  </a:lnTo>
                  <a:lnTo>
                    <a:pt x="2265"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p:nvPr/>
          </p:nvSpPr>
          <p:spPr bwMode="auto">
            <a:xfrm>
              <a:off x="25028" y="2770"/>
              <a:ext cx="2292" cy="4249"/>
            </a:xfrm>
            <a:custGeom>
              <a:gdLst>
                <a:gd name="T0" fmla="*/ 25 w 2292"/>
                <a:gd name="T1" fmla="*/ 0 h 4249"/>
                <a:gd name="T2" fmla="*/ 0 w 2292"/>
                <a:gd name="T3" fmla="*/ 4248 h 4249"/>
                <a:gd name="T4" fmla="*/ 2291 w 2292"/>
                <a:gd name="T5" fmla="*/ 2962 h 4249"/>
                <a:gd name="T6" fmla="*/ 2291 w 2292"/>
                <a:gd name="T7" fmla="*/ 1308 h 4249"/>
                <a:gd name="T8" fmla="*/ 25 w 2292"/>
                <a:gd name="T9" fmla="*/ 0 h 4249"/>
              </a:gdLst>
              <a:cxnLst>
                <a:cxn ang="0">
                  <a:pos x="T0" y="T1"/>
                </a:cxn>
                <a:cxn ang="0">
                  <a:pos x="T2" y="T3"/>
                </a:cxn>
                <a:cxn ang="0">
                  <a:pos x="T4" y="T5"/>
                </a:cxn>
                <a:cxn ang="0">
                  <a:pos x="T6" y="T7"/>
                </a:cxn>
                <a:cxn ang="0">
                  <a:pos x="T8" y="T9"/>
                </a:cxn>
              </a:cxnLst>
              <a:rect l="0" t="0" r="r" b="b"/>
              <a:pathLst>
                <a:path w="2292" h="4249">
                  <a:moveTo>
                    <a:pt x="25" y="0"/>
                  </a:moveTo>
                  <a:lnTo>
                    <a:pt x="0" y="4248"/>
                  </a:lnTo>
                  <a:lnTo>
                    <a:pt x="2291" y="2962"/>
                  </a:lnTo>
                  <a:lnTo>
                    <a:pt x="2291" y="1308"/>
                  </a:lnTo>
                  <a:lnTo>
                    <a:pt x="25" y="0"/>
                  </a:lnTo>
                  <a:close/>
                </a:path>
              </a:pathLst>
            </a:custGeom>
            <a:solidFill>
              <a:srgbClr val="73C7D2">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p:nvPr/>
          </p:nvSpPr>
          <p:spPr bwMode="auto">
            <a:xfrm>
              <a:off x="21257" y="11274"/>
              <a:ext cx="3745" cy="4086"/>
            </a:xfrm>
            <a:custGeom>
              <a:gdLst>
                <a:gd name="T0" fmla="*/ 3744 w 3745"/>
                <a:gd name="T1" fmla="*/ 0 h 4086"/>
                <a:gd name="T2" fmla="*/ 0 w 3745"/>
                <a:gd name="T3" fmla="*/ 2101 h 4086"/>
                <a:gd name="T4" fmla="*/ 3435 w 3745"/>
                <a:gd name="T5" fmla="*/ 4085 h 4086"/>
                <a:gd name="T6" fmla="*/ 3719 w 3745"/>
                <a:gd name="T7" fmla="*/ 4085 h 4086"/>
                <a:gd name="T8" fmla="*/ 3744 w 3745"/>
                <a:gd name="T9" fmla="*/ 0 h 4086"/>
                <a:gd name="T10" fmla="*/ 3744 w 3745"/>
                <a:gd name="T11" fmla="*/ 0 h 4086"/>
              </a:gdLst>
              <a:cxnLst>
                <a:cxn ang="0">
                  <a:pos x="T0" y="T1"/>
                </a:cxn>
                <a:cxn ang="0">
                  <a:pos x="T2" y="T3"/>
                </a:cxn>
                <a:cxn ang="0">
                  <a:pos x="T4" y="T5"/>
                </a:cxn>
                <a:cxn ang="0">
                  <a:pos x="T6" y="T7"/>
                </a:cxn>
                <a:cxn ang="0">
                  <a:pos x="T8" y="T9"/>
                </a:cxn>
                <a:cxn ang="0">
                  <a:pos x="T10" y="T11"/>
                </a:cxn>
              </a:cxnLst>
              <a:rect l="0" t="0" r="r" b="b"/>
              <a:pathLst>
                <a:path w="3745" h="4086">
                  <a:moveTo>
                    <a:pt x="3744" y="0"/>
                  </a:moveTo>
                  <a:lnTo>
                    <a:pt x="0" y="2101"/>
                  </a:lnTo>
                  <a:lnTo>
                    <a:pt x="3435" y="4085"/>
                  </a:lnTo>
                  <a:lnTo>
                    <a:pt x="3719" y="4085"/>
                  </a:lnTo>
                  <a:lnTo>
                    <a:pt x="3744" y="0"/>
                  </a:lnTo>
                  <a:lnTo>
                    <a:pt x="3744" y="0"/>
                  </a:lnTo>
                  <a:close/>
                </a:path>
              </a:pathLst>
            </a:custGeom>
            <a:solidFill>
              <a:srgbClr val="73C7D2">
                <a:alpha val="631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p:nvPr/>
          </p:nvSpPr>
          <p:spPr bwMode="auto">
            <a:xfrm>
              <a:off x="21257" y="9127"/>
              <a:ext cx="3745" cy="4249"/>
            </a:xfrm>
            <a:custGeom>
              <a:gdLst>
                <a:gd name="T0" fmla="*/ 25 w 3745"/>
                <a:gd name="T1" fmla="*/ 0 h 4249"/>
                <a:gd name="T2" fmla="*/ 0 w 3745"/>
                <a:gd name="T3" fmla="*/ 4248 h 4249"/>
                <a:gd name="T4" fmla="*/ 3744 w 3745"/>
                <a:gd name="T5" fmla="*/ 2147 h 4249"/>
                <a:gd name="T6" fmla="*/ 25 w 3745"/>
                <a:gd name="T7" fmla="*/ 0 h 4249"/>
              </a:gdLst>
              <a:cxnLst>
                <a:cxn ang="0">
                  <a:pos x="T0" y="T1"/>
                </a:cxn>
                <a:cxn ang="0">
                  <a:pos x="T2" y="T3"/>
                </a:cxn>
                <a:cxn ang="0">
                  <a:pos x="T4" y="T5"/>
                </a:cxn>
                <a:cxn ang="0">
                  <a:pos x="T6" y="T7"/>
                </a:cxn>
              </a:cxnLst>
              <a:rect l="0" t="0" r="r" b="b"/>
              <a:pathLst>
                <a:path w="3745" h="4249">
                  <a:moveTo>
                    <a:pt x="25" y="0"/>
                  </a:moveTo>
                  <a:lnTo>
                    <a:pt x="0" y="4248"/>
                  </a:lnTo>
                  <a:lnTo>
                    <a:pt x="3744" y="2147"/>
                  </a:lnTo>
                  <a:lnTo>
                    <a:pt x="25" y="0"/>
                  </a:lnTo>
                  <a:close/>
                </a:path>
              </a:pathLst>
            </a:custGeom>
            <a:solidFill>
              <a:srgbClr val="73C7D2">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p:nvPr/>
          </p:nvSpPr>
          <p:spPr bwMode="auto">
            <a:xfrm>
              <a:off x="24977" y="11274"/>
              <a:ext cx="2343" cy="4086"/>
            </a:xfrm>
            <a:custGeom>
              <a:gdLst>
                <a:gd name="T0" fmla="*/ 24 w 2343"/>
                <a:gd name="T1" fmla="*/ 0 h 4086"/>
                <a:gd name="T2" fmla="*/ 0 w 2343"/>
                <a:gd name="T3" fmla="*/ 4085 h 4086"/>
                <a:gd name="T4" fmla="*/ 289 w 2343"/>
                <a:gd name="T5" fmla="*/ 4085 h 4086"/>
                <a:gd name="T6" fmla="*/ 2342 w 2343"/>
                <a:gd name="T7" fmla="*/ 2933 h 4086"/>
                <a:gd name="T8" fmla="*/ 2342 w 2343"/>
                <a:gd name="T9" fmla="*/ 1338 h 4086"/>
                <a:gd name="T10" fmla="*/ 24 w 2343"/>
                <a:gd name="T11" fmla="*/ 0 h 4086"/>
              </a:gdLst>
              <a:cxnLst>
                <a:cxn ang="0">
                  <a:pos x="T0" y="T1"/>
                </a:cxn>
                <a:cxn ang="0">
                  <a:pos x="T2" y="T3"/>
                </a:cxn>
                <a:cxn ang="0">
                  <a:pos x="T4" y="T5"/>
                </a:cxn>
                <a:cxn ang="0">
                  <a:pos x="T6" y="T7"/>
                </a:cxn>
                <a:cxn ang="0">
                  <a:pos x="T8" y="T9"/>
                </a:cxn>
                <a:cxn ang="0">
                  <a:pos x="T10" y="T11"/>
                </a:cxn>
              </a:cxnLst>
              <a:rect l="0" t="0" r="r" b="b"/>
              <a:pathLst>
                <a:path w="2343" h="4086">
                  <a:moveTo>
                    <a:pt x="24" y="0"/>
                  </a:moveTo>
                  <a:lnTo>
                    <a:pt x="0" y="4085"/>
                  </a:lnTo>
                  <a:lnTo>
                    <a:pt x="289" y="4085"/>
                  </a:lnTo>
                  <a:lnTo>
                    <a:pt x="2342" y="2933"/>
                  </a:lnTo>
                  <a:lnTo>
                    <a:pt x="2342" y="1338"/>
                  </a:lnTo>
                  <a:lnTo>
                    <a:pt x="24" y="0"/>
                  </a:lnTo>
                  <a:close/>
                </a:path>
              </a:pathLst>
            </a:custGeom>
            <a:solidFill>
              <a:srgbClr val="73C7D2">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p:nvPr/>
          </p:nvSpPr>
          <p:spPr bwMode="auto">
            <a:xfrm>
              <a:off x="25002" y="9973"/>
              <a:ext cx="2318" cy="2639"/>
            </a:xfrm>
            <a:custGeom>
              <a:gdLst>
                <a:gd name="T0" fmla="*/ 2317 w 2318"/>
                <a:gd name="T1" fmla="*/ 0 h 2639"/>
                <a:gd name="T2" fmla="*/ 0 w 2318"/>
                <a:gd name="T3" fmla="*/ 1300 h 2639"/>
                <a:gd name="T4" fmla="*/ 2317 w 2318"/>
                <a:gd name="T5" fmla="*/ 2638 h 2639"/>
                <a:gd name="T6" fmla="*/ 2317 w 2318"/>
                <a:gd name="T7" fmla="*/ 0 h 2639"/>
              </a:gdLst>
              <a:cxnLst>
                <a:cxn ang="0">
                  <a:pos x="T0" y="T1"/>
                </a:cxn>
                <a:cxn ang="0">
                  <a:pos x="T2" y="T3"/>
                </a:cxn>
                <a:cxn ang="0">
                  <a:pos x="T4" y="T5"/>
                </a:cxn>
                <a:cxn ang="0">
                  <a:pos x="T6" y="T7"/>
                </a:cxn>
              </a:cxnLst>
              <a:rect l="0" t="0" r="r" b="b"/>
              <a:pathLst>
                <a:path w="2318" h="2639">
                  <a:moveTo>
                    <a:pt x="2317" y="0"/>
                  </a:moveTo>
                  <a:lnTo>
                    <a:pt x="0" y="1300"/>
                  </a:lnTo>
                  <a:lnTo>
                    <a:pt x="2317" y="2638"/>
                  </a:lnTo>
                  <a:lnTo>
                    <a:pt x="2317" y="0"/>
                  </a:lnTo>
                  <a:close/>
                </a:path>
              </a:pathLst>
            </a:custGeom>
            <a:solidFill>
              <a:srgbClr val="73C7D2">
                <a:alpha val="315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p:nvPr/>
          </p:nvSpPr>
          <p:spPr bwMode="auto">
            <a:xfrm>
              <a:off x="2714" y="3801"/>
              <a:ext cx="3751" cy="4249"/>
            </a:xfrm>
            <a:custGeom>
              <a:gdLst>
                <a:gd name="T0" fmla="*/ 25 w 3751"/>
                <a:gd name="T1" fmla="*/ 0 h 4249"/>
                <a:gd name="T2" fmla="*/ 0 w 3751"/>
                <a:gd name="T3" fmla="*/ 4248 h 4249"/>
                <a:gd name="T4" fmla="*/ 3750 w 3751"/>
                <a:gd name="T5" fmla="*/ 2147 h 4249"/>
                <a:gd name="T6" fmla="*/ 25 w 3751"/>
                <a:gd name="T7" fmla="*/ 0 h 4249"/>
              </a:gdLst>
              <a:cxnLst>
                <a:cxn ang="0">
                  <a:pos x="T0" y="T1"/>
                </a:cxn>
                <a:cxn ang="0">
                  <a:pos x="T2" y="T3"/>
                </a:cxn>
                <a:cxn ang="0">
                  <a:pos x="T4" y="T5"/>
                </a:cxn>
                <a:cxn ang="0">
                  <a:pos x="T6" y="T7"/>
                </a:cxn>
              </a:cxnLst>
              <a:rect l="0" t="0" r="r" b="b"/>
              <a:pathLst>
                <a:path w="3751" h="4249">
                  <a:moveTo>
                    <a:pt x="25" y="0"/>
                  </a:moveTo>
                  <a:lnTo>
                    <a:pt x="0" y="4248"/>
                  </a:lnTo>
                  <a:lnTo>
                    <a:pt x="3750" y="2147"/>
                  </a:lnTo>
                  <a:lnTo>
                    <a:pt x="25" y="0"/>
                  </a:lnTo>
                  <a:close/>
                </a:path>
              </a:pathLst>
            </a:custGeom>
            <a:solidFill>
              <a:srgbClr val="007EAA">
                <a:alpha val="552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p:nvPr/>
          </p:nvSpPr>
          <p:spPr bwMode="auto">
            <a:xfrm>
              <a:off x="0" y="3801"/>
              <a:ext cx="2755" cy="4249"/>
            </a:xfrm>
            <a:custGeom>
              <a:gdLst>
                <a:gd name="T0" fmla="*/ 2754 w 2755"/>
                <a:gd name="T1" fmla="*/ 0 h 4249"/>
                <a:gd name="T2" fmla="*/ 0 w 2755"/>
                <a:gd name="T3" fmla="*/ 1543 h 4249"/>
                <a:gd name="T4" fmla="*/ 0 w 2755"/>
                <a:gd name="T5" fmla="*/ 2675 h 4249"/>
                <a:gd name="T6" fmla="*/ 2728 w 2755"/>
                <a:gd name="T7" fmla="*/ 4248 h 4249"/>
                <a:gd name="T8" fmla="*/ 2754 w 2755"/>
                <a:gd name="T9" fmla="*/ 0 h 4249"/>
              </a:gdLst>
              <a:cxnLst>
                <a:cxn ang="0">
                  <a:pos x="T0" y="T1"/>
                </a:cxn>
                <a:cxn ang="0">
                  <a:pos x="T2" y="T3"/>
                </a:cxn>
                <a:cxn ang="0">
                  <a:pos x="T4" y="T5"/>
                </a:cxn>
                <a:cxn ang="0">
                  <a:pos x="T6" y="T7"/>
                </a:cxn>
                <a:cxn ang="0">
                  <a:pos x="T8" y="T9"/>
                </a:cxn>
              </a:cxnLst>
              <a:rect l="0" t="0" r="r" b="b"/>
              <a:pathLst>
                <a:path w="2755" h="4249">
                  <a:moveTo>
                    <a:pt x="2754" y="0"/>
                  </a:moveTo>
                  <a:lnTo>
                    <a:pt x="0" y="1543"/>
                  </a:lnTo>
                  <a:lnTo>
                    <a:pt x="0" y="2675"/>
                  </a:lnTo>
                  <a:lnTo>
                    <a:pt x="2728" y="4248"/>
                  </a:lnTo>
                  <a:lnTo>
                    <a:pt x="2754"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p:nvPr/>
          </p:nvSpPr>
          <p:spPr bwMode="auto">
            <a:xfrm>
              <a:off x="0" y="0"/>
              <a:ext cx="2778" cy="5339"/>
            </a:xfrm>
            <a:custGeom>
              <a:gdLst>
                <a:gd name="T0" fmla="*/ 2777 w 2778"/>
                <a:gd name="T1" fmla="*/ 0 h 5339"/>
                <a:gd name="T2" fmla="*/ 1971 w 2778"/>
                <a:gd name="T3" fmla="*/ 0 h 5339"/>
                <a:gd name="T4" fmla="*/ 0 w 2778"/>
                <a:gd name="T5" fmla="*/ 1105 h 5339"/>
                <a:gd name="T6" fmla="*/ 0 w 2778"/>
                <a:gd name="T7" fmla="*/ 2207 h 5339"/>
                <a:gd name="T8" fmla="*/ 0 w 2778"/>
                <a:gd name="T9" fmla="*/ 2207 h 5339"/>
                <a:gd name="T10" fmla="*/ 0 w 2778"/>
                <a:gd name="T11" fmla="*/ 5339 h 5339"/>
                <a:gd name="T12" fmla="*/ 2754 w 2778"/>
                <a:gd name="T13" fmla="*/ 3795 h 5339"/>
                <a:gd name="T14" fmla="*/ 2754 w 2778"/>
                <a:gd name="T15" fmla="*/ 3795 h 5339"/>
                <a:gd name="T16" fmla="*/ 2777 w 2778"/>
                <a:gd name="T17" fmla="*/ 0 h 5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8" h="5339">
                  <a:moveTo>
                    <a:pt x="2777" y="0"/>
                  </a:moveTo>
                  <a:lnTo>
                    <a:pt x="1971" y="0"/>
                  </a:lnTo>
                  <a:lnTo>
                    <a:pt x="0" y="1105"/>
                  </a:lnTo>
                  <a:lnTo>
                    <a:pt x="0" y="2207"/>
                  </a:lnTo>
                  <a:lnTo>
                    <a:pt x="0" y="2207"/>
                  </a:lnTo>
                  <a:lnTo>
                    <a:pt x="0" y="5339"/>
                  </a:lnTo>
                  <a:lnTo>
                    <a:pt x="2754" y="3795"/>
                  </a:lnTo>
                  <a:lnTo>
                    <a:pt x="2754" y="3795"/>
                  </a:lnTo>
                  <a:lnTo>
                    <a:pt x="2777" y="0"/>
                  </a:lnTo>
                </a:path>
              </a:pathLst>
            </a:custGeom>
            <a:solidFill>
              <a:srgbClr val="007EAA">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p:nvPr/>
          </p:nvSpPr>
          <p:spPr bwMode="auto">
            <a:xfrm>
              <a:off x="2754" y="0"/>
              <a:ext cx="3751" cy="3795"/>
            </a:xfrm>
            <a:custGeom>
              <a:gdLst>
                <a:gd name="T0" fmla="*/ 811 w 3751"/>
                <a:gd name="T1" fmla="*/ 0 h 3795"/>
                <a:gd name="T2" fmla="*/ 23 w 3751"/>
                <a:gd name="T3" fmla="*/ 0 h 3795"/>
                <a:gd name="T4" fmla="*/ 0 w 3751"/>
                <a:gd name="T5" fmla="*/ 3795 h 3795"/>
                <a:gd name="T6" fmla="*/ 3750 w 3751"/>
                <a:gd name="T7" fmla="*/ 1694 h 3795"/>
                <a:gd name="T8" fmla="*/ 811 w 3751"/>
                <a:gd name="T9" fmla="*/ 0 h 3795"/>
              </a:gdLst>
              <a:cxnLst>
                <a:cxn ang="0">
                  <a:pos x="T0" y="T1"/>
                </a:cxn>
                <a:cxn ang="0">
                  <a:pos x="T2" y="T3"/>
                </a:cxn>
                <a:cxn ang="0">
                  <a:pos x="T4" y="T5"/>
                </a:cxn>
                <a:cxn ang="0">
                  <a:pos x="T6" y="T7"/>
                </a:cxn>
                <a:cxn ang="0">
                  <a:pos x="T8" y="T9"/>
                </a:cxn>
              </a:cxnLst>
              <a:rect l="0" t="0" r="r" b="b"/>
              <a:pathLst>
                <a:path w="3751" h="3795">
                  <a:moveTo>
                    <a:pt x="811" y="0"/>
                  </a:moveTo>
                  <a:lnTo>
                    <a:pt x="23" y="0"/>
                  </a:lnTo>
                  <a:lnTo>
                    <a:pt x="0" y="3795"/>
                  </a:lnTo>
                  <a:lnTo>
                    <a:pt x="3750" y="1694"/>
                  </a:lnTo>
                  <a:lnTo>
                    <a:pt x="811"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p:nvPr/>
          </p:nvSpPr>
          <p:spPr bwMode="auto">
            <a:xfrm>
              <a:off x="8330" y="8085"/>
              <a:ext cx="3751" cy="4249"/>
            </a:xfrm>
            <a:custGeom>
              <a:gdLst>
                <a:gd name="T0" fmla="*/ 25 w 3751"/>
                <a:gd name="T1" fmla="*/ 0 h 4249"/>
                <a:gd name="T2" fmla="*/ 0 w 3751"/>
                <a:gd name="T3" fmla="*/ 4248 h 4249"/>
                <a:gd name="T4" fmla="*/ 3750 w 3751"/>
                <a:gd name="T5" fmla="*/ 2147 h 4249"/>
                <a:gd name="T6" fmla="*/ 25 w 3751"/>
                <a:gd name="T7" fmla="*/ 0 h 4249"/>
              </a:gdLst>
              <a:cxnLst>
                <a:cxn ang="0">
                  <a:pos x="T0" y="T1"/>
                </a:cxn>
                <a:cxn ang="0">
                  <a:pos x="T2" y="T3"/>
                </a:cxn>
                <a:cxn ang="0">
                  <a:pos x="T4" y="T5"/>
                </a:cxn>
                <a:cxn ang="0">
                  <a:pos x="T6" y="T7"/>
                </a:cxn>
              </a:cxnLst>
              <a:rect l="0" t="0" r="r" b="b"/>
              <a:pathLst>
                <a:path w="3751" h="4249">
                  <a:moveTo>
                    <a:pt x="25" y="0"/>
                  </a:moveTo>
                  <a:lnTo>
                    <a:pt x="0" y="4248"/>
                  </a:lnTo>
                  <a:lnTo>
                    <a:pt x="3750" y="2147"/>
                  </a:lnTo>
                  <a:lnTo>
                    <a:pt x="25" y="0"/>
                  </a:lnTo>
                  <a:close/>
                </a:path>
              </a:pathLst>
            </a:custGeom>
            <a:solidFill>
              <a:srgbClr val="007EAA">
                <a:alpha val="552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p:nvPr/>
          </p:nvSpPr>
          <p:spPr bwMode="auto">
            <a:xfrm>
              <a:off x="4632" y="1682"/>
              <a:ext cx="3751" cy="4249"/>
            </a:xfrm>
            <a:custGeom>
              <a:gdLst>
                <a:gd name="T0" fmla="*/ 25 w 3751"/>
                <a:gd name="T1" fmla="*/ 0 h 4249"/>
                <a:gd name="T2" fmla="*/ 0 w 3751"/>
                <a:gd name="T3" fmla="*/ 4248 h 4249"/>
                <a:gd name="T4" fmla="*/ 3750 w 3751"/>
                <a:gd name="T5" fmla="*/ 2147 h 4249"/>
                <a:gd name="T6" fmla="*/ 25 w 3751"/>
                <a:gd name="T7" fmla="*/ 0 h 4249"/>
              </a:gdLst>
              <a:cxnLst>
                <a:cxn ang="0">
                  <a:pos x="T0" y="T1"/>
                </a:cxn>
                <a:cxn ang="0">
                  <a:pos x="T2" y="T3"/>
                </a:cxn>
                <a:cxn ang="0">
                  <a:pos x="T4" y="T5"/>
                </a:cxn>
                <a:cxn ang="0">
                  <a:pos x="T6" y="T7"/>
                </a:cxn>
              </a:cxnLst>
              <a:rect l="0" t="0" r="r" b="b"/>
              <a:pathLst>
                <a:path w="3751" h="4249">
                  <a:moveTo>
                    <a:pt x="25" y="0"/>
                  </a:moveTo>
                  <a:lnTo>
                    <a:pt x="0" y="4248"/>
                  </a:lnTo>
                  <a:lnTo>
                    <a:pt x="3750" y="2147"/>
                  </a:lnTo>
                  <a:lnTo>
                    <a:pt x="25"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p:nvPr/>
          </p:nvSpPr>
          <p:spPr bwMode="auto">
            <a:xfrm>
              <a:off x="4620" y="5931"/>
              <a:ext cx="3751" cy="4249"/>
            </a:xfrm>
            <a:custGeom>
              <a:gdLst>
                <a:gd name="T0" fmla="*/ 25 w 3751"/>
                <a:gd name="T1" fmla="*/ 0 h 4249"/>
                <a:gd name="T2" fmla="*/ 0 w 3751"/>
                <a:gd name="T3" fmla="*/ 4248 h 4249"/>
                <a:gd name="T4" fmla="*/ 3750 w 3751"/>
                <a:gd name="T5" fmla="*/ 2147 h 4249"/>
                <a:gd name="T6" fmla="*/ 25 w 3751"/>
                <a:gd name="T7" fmla="*/ 0 h 4249"/>
              </a:gdLst>
              <a:cxnLst>
                <a:cxn ang="0">
                  <a:pos x="T0" y="T1"/>
                </a:cxn>
                <a:cxn ang="0">
                  <a:pos x="T2" y="T3"/>
                </a:cxn>
                <a:cxn ang="0">
                  <a:pos x="T4" y="T5"/>
                </a:cxn>
                <a:cxn ang="0">
                  <a:pos x="T6" y="T7"/>
                </a:cxn>
              </a:cxnLst>
              <a:rect l="0" t="0" r="r" b="b"/>
              <a:pathLst>
                <a:path w="3751" h="4249">
                  <a:moveTo>
                    <a:pt x="25" y="0"/>
                  </a:moveTo>
                  <a:lnTo>
                    <a:pt x="0" y="4248"/>
                  </a:lnTo>
                  <a:lnTo>
                    <a:pt x="3750" y="2147"/>
                  </a:lnTo>
                  <a:lnTo>
                    <a:pt x="25" y="0"/>
                  </a:lnTo>
                  <a:close/>
                </a:path>
              </a:pathLst>
            </a:custGeom>
            <a:solidFill>
              <a:srgbClr val="007EAA">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9" name="Group 46"/>
            <p:cNvGrpSpPr/>
            <p:nvPr/>
          </p:nvGrpSpPr>
          <p:grpSpPr>
            <a:xfrm>
              <a:off x="8396" y="0"/>
              <a:ext cx="5872" cy="15360"/>
              <a:chOff x="8396" y="0"/>
              <a:chExt cx="5872" cy="15360"/>
            </a:xfrm>
          </p:grpSpPr>
          <p:sp>
            <p:nvSpPr>
              <p:cNvPr id="62" name="Freeform 47"/>
              <p:cNvSpPr/>
              <p:nvPr/>
            </p:nvSpPr>
            <p:spPr bwMode="auto">
              <a:xfrm>
                <a:off x="8396" y="0"/>
                <a:ext cx="5872" cy="15360"/>
              </a:xfrm>
              <a:custGeom>
                <a:gdLst>
                  <a:gd name="T0" fmla="*/ 3750 w 5872"/>
                  <a:gd name="T1" fmla="*/ 1726 h 15360"/>
                  <a:gd name="T2" fmla="*/ 754 w 5872"/>
                  <a:gd name="T3" fmla="*/ 0 h 15360"/>
                  <a:gd name="T4" fmla="*/ 23 w 5872"/>
                  <a:gd name="T5" fmla="*/ 0 h 15360"/>
                  <a:gd name="T6" fmla="*/ 0 w 5872"/>
                  <a:gd name="T7" fmla="*/ 3828 h 15360"/>
                  <a:gd name="T8" fmla="*/ 3750 w 5872"/>
                  <a:gd name="T9" fmla="*/ 1726 h 15360"/>
                </a:gdLst>
                <a:cxnLst>
                  <a:cxn ang="0">
                    <a:pos x="T0" y="T1"/>
                  </a:cxn>
                  <a:cxn ang="0">
                    <a:pos x="T2" y="T3"/>
                  </a:cxn>
                  <a:cxn ang="0">
                    <a:pos x="T4" y="T5"/>
                  </a:cxn>
                  <a:cxn ang="0">
                    <a:pos x="T6" y="T7"/>
                  </a:cxn>
                  <a:cxn ang="0">
                    <a:pos x="T8" y="T9"/>
                  </a:cxn>
                </a:cxnLst>
                <a:rect l="0" t="0" r="r" b="b"/>
                <a:pathLst>
                  <a:path w="5872" h="15360">
                    <a:moveTo>
                      <a:pt x="3750" y="1726"/>
                    </a:moveTo>
                    <a:lnTo>
                      <a:pt x="754" y="0"/>
                    </a:lnTo>
                    <a:lnTo>
                      <a:pt x="23" y="0"/>
                    </a:lnTo>
                    <a:lnTo>
                      <a:pt x="0" y="3828"/>
                    </a:lnTo>
                    <a:lnTo>
                      <a:pt x="3750" y="1726"/>
                    </a:lnTo>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p:cNvSpPr/>
              <p:nvPr/>
            </p:nvSpPr>
            <p:spPr bwMode="auto">
              <a:xfrm>
                <a:off x="8396" y="0"/>
                <a:ext cx="5872" cy="15360"/>
              </a:xfrm>
              <a:custGeom>
                <a:gdLst>
                  <a:gd name="T0" fmla="*/ 5871 w 5872"/>
                  <a:gd name="T1" fmla="*/ 12377 h 15360"/>
                  <a:gd name="T2" fmla="*/ 2121 w 5872"/>
                  <a:gd name="T3" fmla="*/ 14479 h 15360"/>
                  <a:gd name="T4" fmla="*/ 3648 w 5872"/>
                  <a:gd name="T5" fmla="*/ 15359 h 15360"/>
                  <a:gd name="T6" fmla="*/ 5853 w 5872"/>
                  <a:gd name="T7" fmla="*/ 15359 h 15360"/>
                  <a:gd name="T8" fmla="*/ 5871 w 5872"/>
                  <a:gd name="T9" fmla="*/ 12377 h 15360"/>
                </a:gdLst>
                <a:cxnLst>
                  <a:cxn ang="0">
                    <a:pos x="T0" y="T1"/>
                  </a:cxn>
                  <a:cxn ang="0">
                    <a:pos x="T2" y="T3"/>
                  </a:cxn>
                  <a:cxn ang="0">
                    <a:pos x="T4" y="T5"/>
                  </a:cxn>
                  <a:cxn ang="0">
                    <a:pos x="T6" y="T7"/>
                  </a:cxn>
                  <a:cxn ang="0">
                    <a:pos x="T8" y="T9"/>
                  </a:cxn>
                </a:cxnLst>
                <a:rect l="0" t="0" r="r" b="b"/>
                <a:pathLst>
                  <a:path w="5872" h="15360">
                    <a:moveTo>
                      <a:pt x="5871" y="12377"/>
                    </a:moveTo>
                    <a:lnTo>
                      <a:pt x="2121" y="14479"/>
                    </a:lnTo>
                    <a:lnTo>
                      <a:pt x="3648" y="15359"/>
                    </a:lnTo>
                    <a:lnTo>
                      <a:pt x="5853" y="15359"/>
                    </a:lnTo>
                    <a:lnTo>
                      <a:pt x="5871" y="12377"/>
                    </a:lnTo>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Freeform 49"/>
            <p:cNvSpPr/>
            <p:nvPr/>
          </p:nvSpPr>
          <p:spPr bwMode="auto">
            <a:xfrm>
              <a:off x="10543" y="8122"/>
              <a:ext cx="3751" cy="4249"/>
            </a:xfrm>
            <a:custGeom>
              <a:gdLst>
                <a:gd name="T0" fmla="*/ 3750 w 3751"/>
                <a:gd name="T1" fmla="*/ 0 h 4249"/>
                <a:gd name="T2" fmla="*/ 0 w 3751"/>
                <a:gd name="T3" fmla="*/ 2101 h 4249"/>
                <a:gd name="T4" fmla="*/ 3724 w 3751"/>
                <a:gd name="T5" fmla="*/ 4248 h 4249"/>
                <a:gd name="T6" fmla="*/ 3750 w 3751"/>
                <a:gd name="T7" fmla="*/ 0 h 4249"/>
              </a:gdLst>
              <a:cxnLst>
                <a:cxn ang="0">
                  <a:pos x="T0" y="T1"/>
                </a:cxn>
                <a:cxn ang="0">
                  <a:pos x="T2" y="T3"/>
                </a:cxn>
                <a:cxn ang="0">
                  <a:pos x="T4" y="T5"/>
                </a:cxn>
                <a:cxn ang="0">
                  <a:pos x="T6" y="T7"/>
                </a:cxn>
              </a:cxnLst>
              <a:rect l="0" t="0" r="r" b="b"/>
              <a:pathLst>
                <a:path w="3751" h="4249">
                  <a:moveTo>
                    <a:pt x="3750" y="0"/>
                  </a:moveTo>
                  <a:lnTo>
                    <a:pt x="0" y="2101"/>
                  </a:lnTo>
                  <a:lnTo>
                    <a:pt x="3724" y="4248"/>
                  </a:lnTo>
                  <a:lnTo>
                    <a:pt x="3750" y="0"/>
                  </a:lnTo>
                  <a:close/>
                </a:path>
              </a:pathLst>
            </a:custGeom>
            <a:solidFill>
              <a:srgbClr val="007EAA">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p:nvPr/>
          </p:nvSpPr>
          <p:spPr bwMode="auto">
            <a:xfrm>
              <a:off x="14268" y="10270"/>
              <a:ext cx="3751" cy="4249"/>
            </a:xfrm>
            <a:custGeom>
              <a:gdLst>
                <a:gd name="T0" fmla="*/ 3750 w 3751"/>
                <a:gd name="T1" fmla="*/ 0 h 4249"/>
                <a:gd name="T2" fmla="*/ 0 w 3751"/>
                <a:gd name="T3" fmla="*/ 2101 h 4249"/>
                <a:gd name="T4" fmla="*/ 3724 w 3751"/>
                <a:gd name="T5" fmla="*/ 4248 h 4249"/>
                <a:gd name="T6" fmla="*/ 3750 w 3751"/>
                <a:gd name="T7" fmla="*/ 0 h 4249"/>
              </a:gdLst>
              <a:cxnLst>
                <a:cxn ang="0">
                  <a:pos x="T0" y="T1"/>
                </a:cxn>
                <a:cxn ang="0">
                  <a:pos x="T2" y="T3"/>
                </a:cxn>
                <a:cxn ang="0">
                  <a:pos x="T4" y="T5"/>
                </a:cxn>
                <a:cxn ang="0">
                  <a:pos x="T6" y="T7"/>
                </a:cxn>
              </a:cxnLst>
              <a:rect l="0" t="0" r="r" b="b"/>
              <a:pathLst>
                <a:path w="3751" h="4249">
                  <a:moveTo>
                    <a:pt x="3750" y="0"/>
                  </a:moveTo>
                  <a:lnTo>
                    <a:pt x="0" y="2101"/>
                  </a:lnTo>
                  <a:lnTo>
                    <a:pt x="3724" y="4248"/>
                  </a:lnTo>
                  <a:lnTo>
                    <a:pt x="3750" y="0"/>
                  </a:lnTo>
                  <a:close/>
                </a:path>
              </a:pathLst>
            </a:custGeom>
            <a:solidFill>
              <a:srgbClr val="007EAA">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p:nvPr/>
          </p:nvSpPr>
          <p:spPr bwMode="auto">
            <a:xfrm>
              <a:off x="14294" y="3872"/>
              <a:ext cx="3751" cy="4249"/>
            </a:xfrm>
            <a:custGeom>
              <a:gdLst>
                <a:gd name="T0" fmla="*/ 25 w 3751"/>
                <a:gd name="T1" fmla="*/ 0 h 4249"/>
                <a:gd name="T2" fmla="*/ 0 w 3751"/>
                <a:gd name="T3" fmla="*/ 4248 h 4249"/>
                <a:gd name="T4" fmla="*/ 3750 w 3751"/>
                <a:gd name="T5" fmla="*/ 2147 h 4249"/>
                <a:gd name="T6" fmla="*/ 25 w 3751"/>
                <a:gd name="T7" fmla="*/ 0 h 4249"/>
              </a:gdLst>
              <a:cxnLst>
                <a:cxn ang="0">
                  <a:pos x="T0" y="T1"/>
                </a:cxn>
                <a:cxn ang="0">
                  <a:pos x="T2" y="T3"/>
                </a:cxn>
                <a:cxn ang="0">
                  <a:pos x="T4" y="T5"/>
                </a:cxn>
                <a:cxn ang="0">
                  <a:pos x="T6" y="T7"/>
                </a:cxn>
              </a:cxnLst>
              <a:rect l="0" t="0" r="r" b="b"/>
              <a:pathLst>
                <a:path w="3751" h="4249">
                  <a:moveTo>
                    <a:pt x="25" y="0"/>
                  </a:moveTo>
                  <a:lnTo>
                    <a:pt x="0" y="4248"/>
                  </a:lnTo>
                  <a:lnTo>
                    <a:pt x="3750" y="2147"/>
                  </a:lnTo>
                  <a:lnTo>
                    <a:pt x="25"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p:nvPr/>
          </p:nvSpPr>
          <p:spPr bwMode="auto">
            <a:xfrm>
              <a:off x="19593" y="8153"/>
              <a:ext cx="3751" cy="4249"/>
            </a:xfrm>
            <a:custGeom>
              <a:gdLst>
                <a:gd name="T0" fmla="*/ 25 w 3751"/>
                <a:gd name="T1" fmla="*/ 0 h 4249"/>
                <a:gd name="T2" fmla="*/ 0 w 3751"/>
                <a:gd name="T3" fmla="*/ 4248 h 4249"/>
                <a:gd name="T4" fmla="*/ 3750 w 3751"/>
                <a:gd name="T5" fmla="*/ 2147 h 4249"/>
                <a:gd name="T6" fmla="*/ 25 w 3751"/>
                <a:gd name="T7" fmla="*/ 0 h 4249"/>
              </a:gdLst>
              <a:cxnLst>
                <a:cxn ang="0">
                  <a:pos x="T0" y="T1"/>
                </a:cxn>
                <a:cxn ang="0">
                  <a:pos x="T2" y="T3"/>
                </a:cxn>
                <a:cxn ang="0">
                  <a:pos x="T4" y="T5"/>
                </a:cxn>
                <a:cxn ang="0">
                  <a:pos x="T6" y="T7"/>
                </a:cxn>
              </a:cxnLst>
              <a:rect l="0" t="0" r="r" b="b"/>
              <a:pathLst>
                <a:path w="3751" h="4249">
                  <a:moveTo>
                    <a:pt x="25" y="0"/>
                  </a:moveTo>
                  <a:lnTo>
                    <a:pt x="0" y="4248"/>
                  </a:lnTo>
                  <a:lnTo>
                    <a:pt x="3750" y="2147"/>
                  </a:lnTo>
                  <a:lnTo>
                    <a:pt x="25" y="0"/>
                  </a:lnTo>
                  <a:close/>
                </a:path>
              </a:pathLst>
            </a:custGeom>
            <a:solidFill>
              <a:srgbClr val="007EAA">
                <a:alpha val="552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p:nvPr/>
          </p:nvSpPr>
          <p:spPr bwMode="auto">
            <a:xfrm>
              <a:off x="15883" y="8153"/>
              <a:ext cx="3751" cy="4249"/>
            </a:xfrm>
            <a:custGeom>
              <a:gdLst>
                <a:gd name="T0" fmla="*/ 3750 w 3751"/>
                <a:gd name="T1" fmla="*/ 0 h 4249"/>
                <a:gd name="T2" fmla="*/ 0 w 3751"/>
                <a:gd name="T3" fmla="*/ 2101 h 4249"/>
                <a:gd name="T4" fmla="*/ 3724 w 3751"/>
                <a:gd name="T5" fmla="*/ 4248 h 4249"/>
                <a:gd name="T6" fmla="*/ 3750 w 3751"/>
                <a:gd name="T7" fmla="*/ 0 h 4249"/>
              </a:gdLst>
              <a:cxnLst>
                <a:cxn ang="0">
                  <a:pos x="T0" y="T1"/>
                </a:cxn>
                <a:cxn ang="0">
                  <a:pos x="T2" y="T3"/>
                </a:cxn>
                <a:cxn ang="0">
                  <a:pos x="T4" y="T5"/>
                </a:cxn>
                <a:cxn ang="0">
                  <a:pos x="T6" y="T7"/>
                </a:cxn>
              </a:cxnLst>
              <a:rect l="0" t="0" r="r" b="b"/>
              <a:pathLst>
                <a:path w="3751" h="4249">
                  <a:moveTo>
                    <a:pt x="3750" y="0"/>
                  </a:moveTo>
                  <a:lnTo>
                    <a:pt x="0" y="2101"/>
                  </a:lnTo>
                  <a:lnTo>
                    <a:pt x="3724" y="4248"/>
                  </a:lnTo>
                  <a:lnTo>
                    <a:pt x="3750"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p:nvPr/>
          </p:nvSpPr>
          <p:spPr bwMode="auto">
            <a:xfrm>
              <a:off x="15909" y="3898"/>
              <a:ext cx="3751" cy="4249"/>
            </a:xfrm>
            <a:custGeom>
              <a:gdLst>
                <a:gd name="T0" fmla="*/ 3750 w 3751"/>
                <a:gd name="T1" fmla="*/ 0 h 4249"/>
                <a:gd name="T2" fmla="*/ 0 w 3751"/>
                <a:gd name="T3" fmla="*/ 2101 h 4249"/>
                <a:gd name="T4" fmla="*/ 3724 w 3751"/>
                <a:gd name="T5" fmla="*/ 4248 h 4249"/>
                <a:gd name="T6" fmla="*/ 3750 w 3751"/>
                <a:gd name="T7" fmla="*/ 0 h 4249"/>
              </a:gdLst>
              <a:cxnLst>
                <a:cxn ang="0">
                  <a:pos x="T0" y="T1"/>
                </a:cxn>
                <a:cxn ang="0">
                  <a:pos x="T2" y="T3"/>
                </a:cxn>
                <a:cxn ang="0">
                  <a:pos x="T4" y="T5"/>
                </a:cxn>
                <a:cxn ang="0">
                  <a:pos x="T6" y="T7"/>
                </a:cxn>
              </a:cxnLst>
              <a:rect l="0" t="0" r="r" b="b"/>
              <a:pathLst>
                <a:path w="3751" h="4249">
                  <a:moveTo>
                    <a:pt x="3750" y="0"/>
                  </a:moveTo>
                  <a:lnTo>
                    <a:pt x="0" y="2101"/>
                  </a:lnTo>
                  <a:lnTo>
                    <a:pt x="3724" y="4248"/>
                  </a:lnTo>
                  <a:lnTo>
                    <a:pt x="3750" y="0"/>
                  </a:lnTo>
                  <a:close/>
                </a:path>
              </a:pathLst>
            </a:custGeom>
            <a:solidFill>
              <a:srgbClr val="007EAA">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p:nvPr/>
          </p:nvSpPr>
          <p:spPr bwMode="auto">
            <a:xfrm>
              <a:off x="15895" y="1751"/>
              <a:ext cx="3751" cy="4249"/>
            </a:xfrm>
            <a:custGeom>
              <a:gdLst>
                <a:gd name="T0" fmla="*/ 25 w 3751"/>
                <a:gd name="T1" fmla="*/ 0 h 4249"/>
                <a:gd name="T2" fmla="*/ 0 w 3751"/>
                <a:gd name="T3" fmla="*/ 4248 h 4249"/>
                <a:gd name="T4" fmla="*/ 3750 w 3751"/>
                <a:gd name="T5" fmla="*/ 2147 h 4249"/>
                <a:gd name="T6" fmla="*/ 25 w 3751"/>
                <a:gd name="T7" fmla="*/ 0 h 4249"/>
              </a:gdLst>
              <a:cxnLst>
                <a:cxn ang="0">
                  <a:pos x="T0" y="T1"/>
                </a:cxn>
                <a:cxn ang="0">
                  <a:pos x="T2" y="T3"/>
                </a:cxn>
                <a:cxn ang="0">
                  <a:pos x="T4" y="T5"/>
                </a:cxn>
                <a:cxn ang="0">
                  <a:pos x="T6" y="T7"/>
                </a:cxn>
              </a:cxnLst>
              <a:rect l="0" t="0" r="r" b="b"/>
              <a:pathLst>
                <a:path w="3751" h="4249">
                  <a:moveTo>
                    <a:pt x="25" y="0"/>
                  </a:moveTo>
                  <a:lnTo>
                    <a:pt x="0" y="4248"/>
                  </a:lnTo>
                  <a:lnTo>
                    <a:pt x="3750" y="2147"/>
                  </a:lnTo>
                  <a:lnTo>
                    <a:pt x="25"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p:nvPr/>
          </p:nvSpPr>
          <p:spPr bwMode="auto">
            <a:xfrm>
              <a:off x="19659" y="1797"/>
              <a:ext cx="3750" cy="4249"/>
            </a:xfrm>
            <a:custGeom>
              <a:gdLst>
                <a:gd name="T0" fmla="*/ 3749 w 3750"/>
                <a:gd name="T1" fmla="*/ 0 h 4249"/>
                <a:gd name="T2" fmla="*/ 0 w 3750"/>
                <a:gd name="T3" fmla="*/ 2101 h 4249"/>
                <a:gd name="T4" fmla="*/ 3724 w 3750"/>
                <a:gd name="T5" fmla="*/ 4248 h 4249"/>
                <a:gd name="T6" fmla="*/ 3749 w 3750"/>
                <a:gd name="T7" fmla="*/ 0 h 4249"/>
              </a:gdLst>
              <a:cxnLst>
                <a:cxn ang="0">
                  <a:pos x="T0" y="T1"/>
                </a:cxn>
                <a:cxn ang="0">
                  <a:pos x="T2" y="T3"/>
                </a:cxn>
                <a:cxn ang="0">
                  <a:pos x="T4" y="T5"/>
                </a:cxn>
                <a:cxn ang="0">
                  <a:pos x="T6" y="T7"/>
                </a:cxn>
              </a:cxnLst>
              <a:rect l="0" t="0" r="r" b="b"/>
              <a:pathLst>
                <a:path w="3749" h="4249">
                  <a:moveTo>
                    <a:pt x="3749" y="0"/>
                  </a:moveTo>
                  <a:lnTo>
                    <a:pt x="0" y="2101"/>
                  </a:lnTo>
                  <a:lnTo>
                    <a:pt x="3724" y="4248"/>
                  </a:lnTo>
                  <a:lnTo>
                    <a:pt x="3749" y="0"/>
                  </a:lnTo>
                  <a:close/>
                </a:path>
              </a:pathLst>
            </a:custGeom>
            <a:solidFill>
              <a:srgbClr val="007EAA">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p:nvPr/>
          </p:nvSpPr>
          <p:spPr bwMode="auto">
            <a:xfrm>
              <a:off x="19659" y="0"/>
              <a:ext cx="3751" cy="3898"/>
            </a:xfrm>
            <a:custGeom>
              <a:gdLst>
                <a:gd name="T0" fmla="*/ 635 w 3751"/>
                <a:gd name="T1" fmla="*/ 0 h 3898"/>
                <a:gd name="T2" fmla="*/ 23 w 3751"/>
                <a:gd name="T3" fmla="*/ 0 h 3898"/>
                <a:gd name="T4" fmla="*/ 0 w 3751"/>
                <a:gd name="T5" fmla="*/ 3897 h 3898"/>
                <a:gd name="T6" fmla="*/ 3750 w 3751"/>
                <a:gd name="T7" fmla="*/ 1795 h 3898"/>
                <a:gd name="T8" fmla="*/ 635 w 3751"/>
                <a:gd name="T9" fmla="*/ 0 h 3898"/>
              </a:gdLst>
              <a:cxnLst>
                <a:cxn ang="0">
                  <a:pos x="T0" y="T1"/>
                </a:cxn>
                <a:cxn ang="0">
                  <a:pos x="T2" y="T3"/>
                </a:cxn>
                <a:cxn ang="0">
                  <a:pos x="T4" y="T5"/>
                </a:cxn>
                <a:cxn ang="0">
                  <a:pos x="T6" y="T7"/>
                </a:cxn>
                <a:cxn ang="0">
                  <a:pos x="T8" y="T9"/>
                </a:cxn>
              </a:cxnLst>
              <a:rect l="0" t="0" r="r" b="b"/>
              <a:pathLst>
                <a:path w="3751" h="3898">
                  <a:moveTo>
                    <a:pt x="635" y="0"/>
                  </a:moveTo>
                  <a:lnTo>
                    <a:pt x="23" y="0"/>
                  </a:lnTo>
                  <a:lnTo>
                    <a:pt x="0" y="3897"/>
                  </a:lnTo>
                  <a:lnTo>
                    <a:pt x="3750" y="1795"/>
                  </a:lnTo>
                  <a:lnTo>
                    <a:pt x="635"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p:nvPr/>
          </p:nvSpPr>
          <p:spPr bwMode="auto">
            <a:xfrm>
              <a:off x="21335" y="0"/>
              <a:ext cx="3750" cy="4154"/>
            </a:xfrm>
            <a:custGeom>
              <a:gdLst>
                <a:gd name="T0" fmla="*/ 3749 w 3750"/>
                <a:gd name="T1" fmla="*/ 0 h 4154"/>
                <a:gd name="T2" fmla="*/ 3580 w 3750"/>
                <a:gd name="T3" fmla="*/ 0 h 4154"/>
                <a:gd name="T4" fmla="*/ 0 w 3750"/>
                <a:gd name="T5" fmla="*/ 2006 h 4154"/>
                <a:gd name="T6" fmla="*/ 0 w 3750"/>
                <a:gd name="T7" fmla="*/ 2006 h 4154"/>
                <a:gd name="T8" fmla="*/ 3724 w 3750"/>
                <a:gd name="T9" fmla="*/ 4153 h 4154"/>
                <a:gd name="T10" fmla="*/ 3749 w 3750"/>
                <a:gd name="T11" fmla="*/ 0 h 4154"/>
              </a:gdLst>
              <a:cxnLst>
                <a:cxn ang="0">
                  <a:pos x="T0" y="T1"/>
                </a:cxn>
                <a:cxn ang="0">
                  <a:pos x="T2" y="T3"/>
                </a:cxn>
                <a:cxn ang="0">
                  <a:pos x="T4" y="T5"/>
                </a:cxn>
                <a:cxn ang="0">
                  <a:pos x="T6" y="T7"/>
                </a:cxn>
                <a:cxn ang="0">
                  <a:pos x="T8" y="T9"/>
                </a:cxn>
                <a:cxn ang="0">
                  <a:pos x="T10" y="T11"/>
                </a:cxn>
              </a:cxnLst>
              <a:rect l="0" t="0" r="r" b="b"/>
              <a:pathLst>
                <a:path w="3749" h="4154">
                  <a:moveTo>
                    <a:pt x="3749" y="0"/>
                  </a:moveTo>
                  <a:lnTo>
                    <a:pt x="3580" y="0"/>
                  </a:lnTo>
                  <a:lnTo>
                    <a:pt x="0" y="2006"/>
                  </a:lnTo>
                  <a:lnTo>
                    <a:pt x="0" y="2006"/>
                  </a:lnTo>
                  <a:lnTo>
                    <a:pt x="3724" y="4153"/>
                  </a:lnTo>
                  <a:lnTo>
                    <a:pt x="3749" y="0"/>
                  </a:lnTo>
                  <a:close/>
                </a:path>
              </a:pathLst>
            </a:custGeom>
            <a:solidFill>
              <a:srgbClr val="007EAA">
                <a:alpha val="237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p:nvPr/>
          </p:nvSpPr>
          <p:spPr bwMode="auto">
            <a:xfrm>
              <a:off x="25059" y="0"/>
              <a:ext cx="2260" cy="4154"/>
            </a:xfrm>
            <a:custGeom>
              <a:gdLst>
                <a:gd name="T0" fmla="*/ 190 w 2260"/>
                <a:gd name="T1" fmla="*/ 0 h 4154"/>
                <a:gd name="T2" fmla="*/ 25 w 2260"/>
                <a:gd name="T3" fmla="*/ 0 h 4154"/>
                <a:gd name="T4" fmla="*/ 0 w 2260"/>
                <a:gd name="T5" fmla="*/ 4140 h 4154"/>
                <a:gd name="T6" fmla="*/ 0 w 2260"/>
                <a:gd name="T7" fmla="*/ 4153 h 4154"/>
                <a:gd name="T8" fmla="*/ 2260 w 2260"/>
                <a:gd name="T9" fmla="*/ 2887 h 4154"/>
                <a:gd name="T10" fmla="*/ 2260 w 2260"/>
                <a:gd name="T11" fmla="*/ 1193 h 4154"/>
                <a:gd name="T12" fmla="*/ 190 w 2260"/>
                <a:gd name="T13" fmla="*/ 0 h 4154"/>
              </a:gdLst>
              <a:cxnLst>
                <a:cxn ang="0">
                  <a:pos x="T0" y="T1"/>
                </a:cxn>
                <a:cxn ang="0">
                  <a:pos x="T2" y="T3"/>
                </a:cxn>
                <a:cxn ang="0">
                  <a:pos x="T4" y="T5"/>
                </a:cxn>
                <a:cxn ang="0">
                  <a:pos x="T6" y="T7"/>
                </a:cxn>
                <a:cxn ang="0">
                  <a:pos x="T8" y="T9"/>
                </a:cxn>
                <a:cxn ang="0">
                  <a:pos x="T10" y="T11"/>
                </a:cxn>
                <a:cxn ang="0">
                  <a:pos x="T12" y="T13"/>
                </a:cxn>
              </a:cxnLst>
              <a:rect l="0" t="0" r="r" b="b"/>
              <a:pathLst>
                <a:path w="2260" h="4154">
                  <a:moveTo>
                    <a:pt x="190" y="0"/>
                  </a:moveTo>
                  <a:lnTo>
                    <a:pt x="25" y="0"/>
                  </a:lnTo>
                  <a:lnTo>
                    <a:pt x="0" y="4140"/>
                  </a:lnTo>
                  <a:lnTo>
                    <a:pt x="0" y="4153"/>
                  </a:lnTo>
                  <a:lnTo>
                    <a:pt x="2260" y="2887"/>
                  </a:lnTo>
                  <a:lnTo>
                    <a:pt x="2260" y="1193"/>
                  </a:lnTo>
                  <a:lnTo>
                    <a:pt x="190" y="0"/>
                  </a:lnTo>
                  <a:close/>
                </a:path>
              </a:pathLst>
            </a:custGeom>
            <a:solidFill>
              <a:srgbClr val="007EAA">
                <a:alpha val="394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p:nvPr/>
          </p:nvSpPr>
          <p:spPr bwMode="auto">
            <a:xfrm>
              <a:off x="25059" y="2887"/>
              <a:ext cx="2260" cy="2570"/>
            </a:xfrm>
            <a:custGeom>
              <a:gdLst>
                <a:gd name="T0" fmla="*/ 2260 w 2260"/>
                <a:gd name="T1" fmla="*/ 0 h 2570"/>
                <a:gd name="T2" fmla="*/ 0 w 2260"/>
                <a:gd name="T3" fmla="*/ 1266 h 2570"/>
                <a:gd name="T4" fmla="*/ 0 w 2260"/>
                <a:gd name="T5" fmla="*/ 1266 h 2570"/>
                <a:gd name="T6" fmla="*/ 2259 w 2260"/>
                <a:gd name="T7" fmla="*/ 2569 h 2570"/>
                <a:gd name="T8" fmla="*/ 2260 w 2260"/>
                <a:gd name="T9" fmla="*/ 0 h 2570"/>
              </a:gdLst>
              <a:cxnLst>
                <a:cxn ang="0">
                  <a:pos x="T0" y="T1"/>
                </a:cxn>
                <a:cxn ang="0">
                  <a:pos x="T2" y="T3"/>
                </a:cxn>
                <a:cxn ang="0">
                  <a:pos x="T4" y="T5"/>
                </a:cxn>
                <a:cxn ang="0">
                  <a:pos x="T6" y="T7"/>
                </a:cxn>
                <a:cxn ang="0">
                  <a:pos x="T8" y="T9"/>
                </a:cxn>
              </a:cxnLst>
              <a:rect l="0" t="0" r="r" b="b"/>
              <a:pathLst>
                <a:path w="2260" h="2570">
                  <a:moveTo>
                    <a:pt x="2260" y="0"/>
                  </a:moveTo>
                  <a:lnTo>
                    <a:pt x="0" y="1266"/>
                  </a:lnTo>
                  <a:lnTo>
                    <a:pt x="0" y="1266"/>
                  </a:lnTo>
                  <a:lnTo>
                    <a:pt x="2259" y="2569"/>
                  </a:lnTo>
                  <a:lnTo>
                    <a:pt x="2260" y="0"/>
                  </a:lnTo>
                  <a:close/>
                </a:path>
              </a:pathLst>
            </a:custGeom>
            <a:solidFill>
              <a:srgbClr val="007EAA">
                <a:alpha val="474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Freeform 62"/>
          <p:cNvSpPr/>
          <p:nvPr userDrawn="1"/>
        </p:nvSpPr>
        <p:spPr bwMode="auto">
          <a:xfrm>
            <a:off x="-108338" y="0"/>
            <a:ext cx="9252338" cy="6936064"/>
          </a:xfrm>
          <a:custGeom>
            <a:gdLst>
              <a:gd name="T0" fmla="*/ 27320 w 27320"/>
              <a:gd name="T1" fmla="*/ 15360 h 15360"/>
              <a:gd name="T2" fmla="*/ 0 w 27320"/>
              <a:gd name="T3" fmla="*/ 15360 h 15360"/>
              <a:gd name="T4" fmla="*/ 0 w 27320"/>
              <a:gd name="T5" fmla="*/ 0 h 15360"/>
              <a:gd name="T6" fmla="*/ 27320 w 27320"/>
              <a:gd name="T7" fmla="*/ 0 h 15360"/>
              <a:gd name="T8" fmla="*/ 27320 w 27320"/>
              <a:gd name="T9" fmla="*/ 15360 h 15360"/>
            </a:gdLst>
            <a:cxnLst>
              <a:cxn ang="0">
                <a:pos x="T0" y="T1"/>
              </a:cxn>
              <a:cxn ang="0">
                <a:pos x="T2" y="T3"/>
              </a:cxn>
              <a:cxn ang="0">
                <a:pos x="T4" y="T5"/>
              </a:cxn>
              <a:cxn ang="0">
                <a:pos x="T6" y="T7"/>
              </a:cxn>
              <a:cxn ang="0">
                <a:pos x="T8" y="T9"/>
              </a:cxn>
            </a:cxnLst>
            <a:rect l="0" t="0" r="r" b="b"/>
            <a:pathLst>
              <a:path w="27320" h="15360">
                <a:moveTo>
                  <a:pt x="27320" y="15360"/>
                </a:moveTo>
                <a:lnTo>
                  <a:pt x="0" y="15360"/>
                </a:lnTo>
                <a:lnTo>
                  <a:pt x="0" y="0"/>
                </a:lnTo>
                <a:lnTo>
                  <a:pt x="27320" y="0"/>
                </a:lnTo>
                <a:lnTo>
                  <a:pt x="27320" y="15360"/>
                </a:lnTo>
                <a:close/>
              </a:path>
            </a:pathLst>
          </a:custGeom>
          <a:solidFill>
            <a:srgbClr val="000000">
              <a:alpha val="5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Text Placeholder 69"/>
          <p:cNvSpPr>
            <a:spLocks noGrp="1"/>
          </p:cNvSpPr>
          <p:nvPr>
            <p:ph type="body" sz="quarter" idx="10" hasCustomPrompt="1"/>
          </p:nvPr>
        </p:nvSpPr>
        <p:spPr>
          <a:xfrm>
            <a:off x="609600" y="2006600"/>
            <a:ext cx="7772400" cy="2599267"/>
          </a:xfrm>
          <a:prstGeom prst="rect">
            <a:avLst/>
          </a:prstGeom>
        </p:spPr>
        <p:txBody>
          <a:bodyPr>
            <a:normAutofit/>
          </a:bodyPr>
          <a:lstStyle>
            <a:lvl1pPr marL="0" indent="0">
              <a:buNone/>
              <a:defRPr sz="5400">
                <a:solidFill>
                  <a:schemeClr val="bg1"/>
                </a:solidFill>
              </a:defRPr>
            </a:lvl1pPr>
          </a:lstStyle>
          <a:p>
            <a:pPr algn="ctr"/>
            <a:r>
              <a:rPr lang="en-US" sz="4800" b="1">
                <a:solidFill>
                  <a:schemeClr val="bg1"/>
                </a:solidFill>
                <a:latin typeface="Roboto"/>
              </a:rPr>
              <a:t>Lorem ipsum dolor sit amet, consectetur</a:t>
            </a:r>
            <a:r>
              <a:rPr lang="en-US" sz="4800">
                <a:solidFill>
                  <a:schemeClr val="bg1"/>
                </a:solidFill>
                <a:latin typeface="Roboto"/>
              </a:rPr>
              <a:t>.</a:t>
            </a:r>
          </a:p>
        </p:txBody>
      </p:sp>
    </p:spTree>
    <p:extLst>
      <p:ext uri="{BB962C8B-B14F-4D97-AF65-F5344CB8AC3E}">
        <p14:creationId xmlns:p14="http://schemas.microsoft.com/office/powerpoint/2010/main" val="40485326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Bef>
                <a:spcPct val="0"/>
              </a:spcBef>
              <a:spcAft>
                <a:spcPct val="0"/>
              </a:spcAft>
            </a:pPr>
            <a:fld id="{FC090834-15D9-4203-A46F-DA8089D46E47}" type="slidenum">
              <a:rPr lang="en-US" smtClean="0"/>
              <a:pPr fontAlgn="base">
                <a:spcBef>
                  <a:spcPct val="0"/>
                </a:spcBef>
                <a:spcAft>
                  <a:spcPct val="0"/>
                </a:spcAft>
              </a:pPr>
              <a:t>‹#›</a:t>
            </a:fld>
            <a:endParaRPr lang="en-US"/>
          </a:p>
        </p:txBody>
      </p:sp>
      <p:sp>
        <p:nvSpPr>
          <p:cNvPr id="4" name="Content Placeholder 3"/>
          <p:cNvSpPr>
            <a:spLocks noGrp="1"/>
          </p:cNvSpPr>
          <p:nvPr>
            <p:ph sz="half" idx="2"/>
          </p:nvPr>
        </p:nvSpPr>
        <p:spPr>
          <a:xfrm>
            <a:off x="468313" y="1447800"/>
            <a:ext cx="7848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0574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pic>
        <p:nvPicPr>
          <p:cNvPr id="5" name="Picture 5"/>
          <p:cNvPicPr>
            <a:picLocks noChangeAspect="1" noChangeArrowheads="1"/>
          </p:cNvPicPr>
          <p:nvPr userDrawn="1"/>
        </p:nvPicPr>
        <p:blipFill>
          <a:blip r:embed="rId1"/>
          <a:stretch>
            <a:fillRect/>
          </a:stretch>
        </p:blipFill>
        <p:spPr bwMode="auto">
          <a:xfrm>
            <a:off x="0" y="0"/>
            <a:ext cx="9144000" cy="1914525"/>
          </a:xfrm>
          <a:prstGeom prst="rect">
            <a:avLst/>
          </a:prstGeom>
          <a:noFill/>
          <a:ln w="9525">
            <a:noFill/>
            <a:miter lim="800000"/>
          </a:ln>
        </p:spPr>
      </p:pic>
      <p:pic>
        <p:nvPicPr>
          <p:cNvPr id="6" name="Picture 6"/>
          <p:cNvPicPr>
            <a:picLocks noChangeAspect="1" noChangeArrowheads="1"/>
          </p:cNvPicPr>
          <p:nvPr userDrawn="1"/>
        </p:nvPicPr>
        <p:blipFill>
          <a:blip r:embed="rId2"/>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pic>
        <p:nvPicPr>
          <p:cNvPr id="5"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412875"/>
            <a:ext cx="3848100" cy="1560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8813" y="1412875"/>
            <a:ext cx="3848100" cy="1560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pic>
        <p:nvPicPr>
          <p:cNvPr id="6"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pic>
        <p:nvPicPr>
          <p:cNvPr id="8"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pic>
        <p:nvPicPr>
          <p:cNvPr id="4"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Rectangle 1"/>
          <p:cNvSpPr/>
          <p:nvPr userDrawn="1"/>
        </p:nvSpPr>
        <p:spPr>
          <a:xfrm>
            <a:off x="0" y="6553200"/>
            <a:ext cx="91440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sp>
        <p:nvSpPr>
          <p:cNvPr id="4" name="Isosceles Triangle 3">
            <a:hlinkClick action="ppaction://hlinkshowjump?jump=previousslide" highlightClick="1"/>
            <a:hlinkHover action="ppaction://noaction" highlightClick="1"/>
          </p:cNvPr>
          <p:cNvSpPr/>
          <p:nvPr userDrawn="1"/>
        </p:nvSpPr>
        <p:spPr>
          <a:xfrm rot="16039581">
            <a:off x="8146526" y="6640088"/>
            <a:ext cx="149077" cy="1285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action="ppaction://hlinkshowjump?jump=nextslide" highlightClick="1"/>
          </p:cNvPr>
          <p:cNvSpPr/>
          <p:nvPr userDrawn="1"/>
        </p:nvSpPr>
        <p:spPr>
          <a:xfrm rot="5400000">
            <a:off x="8752490" y="6639909"/>
            <a:ext cx="152401" cy="1313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p:nvPr userDrawn="1"/>
        </p:nvSpPr>
        <p:spPr>
          <a:xfrm>
            <a:off x="0" y="6553200"/>
            <a:ext cx="91440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sp>
        <p:nvSpPr>
          <p:cNvPr id="7" name="Isosceles Triangle 6">
            <a:hlinkClick action="ppaction://hlinkshowjump?jump=previousslide" highlightClick="1"/>
            <a:hlinkHover action="ppaction://noaction" highlightClick="1"/>
          </p:cNvPr>
          <p:cNvSpPr/>
          <p:nvPr userDrawn="1"/>
        </p:nvSpPr>
        <p:spPr>
          <a:xfrm rot="16039581">
            <a:off x="8146526" y="6640088"/>
            <a:ext cx="149077" cy="1285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action="ppaction://hlinkshowjump?jump=nextslide" highlightClick="1"/>
          </p:cNvPr>
          <p:cNvSpPr/>
          <p:nvPr userDrawn="1"/>
        </p:nvSpPr>
        <p:spPr>
          <a:xfrm rot="5400000">
            <a:off x="8752490" y="6639909"/>
            <a:ext cx="152401" cy="1313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p:nvPr userDrawn="1"/>
        </p:nvSpPr>
        <p:spPr>
          <a:xfrm>
            <a:off x="0" y="6553200"/>
            <a:ext cx="91440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sp>
        <p:nvSpPr>
          <p:cNvPr id="7" name="Isosceles Triangle 6">
            <a:hlinkClick action="ppaction://hlinkshowjump?jump=previousslide" highlightClick="1"/>
            <a:hlinkHover action="ppaction://noaction" highlightClick="1"/>
          </p:cNvPr>
          <p:cNvSpPr/>
          <p:nvPr userDrawn="1"/>
        </p:nvSpPr>
        <p:spPr>
          <a:xfrm rot="16039581">
            <a:off x="8146526" y="6640088"/>
            <a:ext cx="149077" cy="1285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action="ppaction://hlinkshowjump?jump=nextslide" highlightClick="1"/>
          </p:cNvPr>
          <p:cNvSpPr/>
          <p:nvPr userDrawn="1"/>
        </p:nvSpPr>
        <p:spPr>
          <a:xfrm rot="5400000">
            <a:off x="8752490" y="6639909"/>
            <a:ext cx="152401" cy="1313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p:cNvPicPr>
            <a:picLocks noChangeAspect="1" noChangeArrowheads="1"/>
          </p:cNvPicPr>
          <p:nvPr userDrawn="1"/>
        </p:nvPicPr>
        <p:blipFill>
          <a:blip r:embed="rId1"/>
          <a:stretch>
            <a:fillRect/>
          </a:stretch>
        </p:blipFill>
        <p:spPr bwMode="auto">
          <a:xfrm>
            <a:off x="8064388" y="5769260"/>
            <a:ext cx="830208" cy="606599"/>
          </a:xfrm>
          <a:prstGeom prst="rect">
            <a:avLst/>
          </a:prstGeom>
          <a:noFill/>
          <a:ln w="9525">
            <a:noFill/>
            <a:miter lim="800000"/>
          </a:ln>
        </p:spPr>
      </p:pic>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image" Target="../media/image9.png"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68313" y="728663"/>
            <a:ext cx="7848600" cy="498475"/>
          </a:xfrm>
          <a:prstGeom prst="rect">
            <a:avLst/>
          </a:prstGeom>
          <a:noFill/>
          <a:ln w="9525">
            <a:noFill/>
            <a:miter lim="800000"/>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468313" y="1412875"/>
            <a:ext cx="7848600" cy="1560513"/>
          </a:xfrm>
          <a:prstGeom prst="rect">
            <a:avLst/>
          </a:prstGeom>
          <a:noFill/>
          <a:ln w="9525">
            <a:noFill/>
            <a:miter lim="800000"/>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3124" name="Line 4"/>
          <p:cNvSpPr>
            <a:spLocks noChangeShapeType="1"/>
          </p:cNvSpPr>
          <p:nvPr userDrawn="1"/>
        </p:nvSpPr>
        <p:spPr bwMode="auto">
          <a:xfrm>
            <a:off x="447675" y="647700"/>
            <a:ext cx="8277225" cy="0"/>
          </a:xfrm>
          <a:prstGeom prst="line">
            <a:avLst/>
          </a:prstGeom>
          <a:noFill/>
          <a:ln w="9525">
            <a:solidFill>
              <a:srgbClr val="939BA1"/>
            </a:solidFill>
            <a:round/>
          </a:ln>
          <a:effectLst/>
        </p:spPr>
        <p:txBody>
          <a:bodyPr/>
          <a:lstStyle/>
          <a:p>
            <a:pPr>
              <a:spcBef>
                <a:spcPct val="60000"/>
              </a:spcBef>
              <a:buClr>
                <a:srgbClr val="007CC2"/>
              </a:buClr>
              <a:buFontTx/>
              <a:buChar char="•"/>
              <a:defRPr/>
            </a:pPr>
            <a:endParaRPr lang="en-US"/>
          </a:p>
        </p:txBody>
      </p:sp>
      <p:sp>
        <p:nvSpPr>
          <p:cNvPr id="773125" name="Text Box 5"/>
          <p:cNvSpPr txBox="1">
            <a:spLocks noChangeArrowheads="1"/>
          </p:cNvSpPr>
          <p:nvPr userDrawn="1"/>
        </p:nvSpPr>
        <p:spPr bwMode="auto">
          <a:xfrm>
            <a:off x="8453438" y="396875"/>
            <a:ext cx="371475" cy="244475"/>
          </a:xfrm>
          <a:prstGeom prst="rect">
            <a:avLst/>
          </a:prstGeom>
          <a:noFill/>
          <a:ln w="9525">
            <a:noFill/>
            <a:miter lim="800000"/>
          </a:ln>
          <a:effectLst/>
        </p:spPr>
        <p:txBody>
          <a:bodyPr wrap="none">
            <a:spAutoFit/>
          </a:bodyPr>
          <a:lstStyle/>
          <a:p>
            <a:pPr algn="r">
              <a:defRPr/>
            </a:pPr>
            <a:fld id="{69DC7F99-BA4F-4326-8276-10C8C311C44D}" type="slidenum">
              <a:rPr lang="en-US" sz="1000">
                <a:solidFill>
                  <a:srgbClr val="939BA1"/>
                </a:solidFill>
              </a:rPr>
              <a:pPr algn="r">
                <a:defRPr/>
              </a:pPr>
              <a:t>‹#›</a:t>
            </a:fld>
            <a:endParaRPr lang="en-US" sz="1000">
              <a:solidFill>
                <a:srgbClr val="939BA1"/>
              </a:solidFill>
            </a:endParaRPr>
          </a:p>
        </p:txBody>
      </p:sp>
      <p:pic>
        <p:nvPicPr>
          <p:cNvPr id="1030" name="Picture 6"/>
          <p:cNvPicPr>
            <a:picLocks noChangeAspect="1" noChangeArrowheads="1"/>
          </p:cNvPicPr>
          <p:nvPr userDrawn="1"/>
        </p:nvPicPr>
        <p:blipFill>
          <a:blip r:embed="rId17">
            <a:lum bright="-36000"/>
          </a:blip>
          <a:stretch>
            <a:fillRect/>
          </a:stretch>
        </p:blipFill>
        <p:spPr bwMode="auto">
          <a:xfrm>
            <a:off x="452438" y="417513"/>
            <a:ext cx="344487" cy="179387"/>
          </a:xfrm>
          <a:prstGeom prst="rect">
            <a:avLst/>
          </a:prstGeom>
          <a:noFill/>
          <a:ln w="9525">
            <a:noFill/>
            <a:miter lim="800000"/>
          </a:ln>
        </p:spPr>
      </p:pic>
      <p:sp>
        <p:nvSpPr>
          <p:cNvPr id="773127" name="Rectangle 7"/>
          <p:cNvSpPr>
            <a:spLocks noChangeArrowheads="1"/>
          </p:cNvSpPr>
          <p:nvPr userDrawn="1"/>
        </p:nvSpPr>
        <p:spPr bwMode="auto">
          <a:xfrm>
            <a:off x="6342063" y="396875"/>
            <a:ext cx="2133600" cy="238125"/>
          </a:xfrm>
          <a:prstGeom prst="rect">
            <a:avLst/>
          </a:prstGeom>
          <a:noFill/>
          <a:ln w="9525">
            <a:noFill/>
            <a:miter lim="800000"/>
          </a:ln>
          <a:effectLst/>
        </p:spPr>
        <p:txBody>
          <a:bodyPr/>
          <a:lstStyle/>
          <a:p>
            <a:pPr algn="r">
              <a:defRPr/>
            </a:pPr>
            <a:endParaRPr lang="en-US" sz="1000">
              <a:solidFill>
                <a:srgbClr val="939BA1"/>
              </a:solidFill>
            </a:endParaRPr>
          </a:p>
        </p:txBody>
      </p:sp>
      <p:sp>
        <p:nvSpPr>
          <p:cNvPr id="8" name="Rectangle 7"/>
          <p:cNvSpPr/>
          <p:nvPr userDrawn="1"/>
        </p:nvSpPr>
        <p:spPr>
          <a:xfrm>
            <a:off x="0" y="6553200"/>
            <a:ext cx="91440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0834-15D9-4203-A46F-DA8089D46E47}" type="slidenum">
              <a:rPr lang="en-US" smtClean="0"/>
              <a:t>‹#›</a:t>
            </a:fld>
            <a:endParaRPr lang="en-US"/>
          </a:p>
        </p:txBody>
      </p:sp>
      <p:sp>
        <p:nvSpPr>
          <p:cNvPr id="10" name="Isosceles Triangle 9">
            <a:hlinkClick action="ppaction://hlinkshowjump?jump=previousslide" highlightClick="1"/>
            <a:hlinkHover action="ppaction://noaction" highlightClick="1"/>
          </p:cNvPr>
          <p:cNvSpPr/>
          <p:nvPr userDrawn="1"/>
        </p:nvSpPr>
        <p:spPr>
          <a:xfrm rot="16039581">
            <a:off x="8146526" y="6640088"/>
            <a:ext cx="149077" cy="1285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action="ppaction://hlinkshowjump?jump=nextslide" highlightClick="1"/>
          </p:cNvPr>
          <p:cNvSpPr/>
          <p:nvPr userDrawn="1"/>
        </p:nvSpPr>
        <p:spPr>
          <a:xfrm rot="5400000">
            <a:off x="8752490" y="6639909"/>
            <a:ext cx="152401" cy="1313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ransition/>
  <p:timing/>
  <p:hf hdr="0" ftr="0" dt="0"/>
  <p:txStyles>
    <p:titleStyle>
      <a:lvl1pPr algn="l" rtl="0" eaLnBrk="0" fontAlgn="base" hangingPunct="0">
        <a:lnSpc>
          <a:spcPct val="95000"/>
        </a:lnSpc>
        <a:spcBef>
          <a:spcPct val="0"/>
        </a:spcBef>
        <a:spcAft>
          <a:spcPct val="0"/>
        </a:spcAft>
        <a:defRPr sz="2800">
          <a:solidFill>
            <a:srgbClr val="007CC2"/>
          </a:solidFill>
          <a:latin typeface="+mj-lt"/>
          <a:ea typeface="+mj-ea"/>
          <a:cs typeface="+mj-cs"/>
        </a:defRPr>
      </a:lvl1pPr>
      <a:lvl2pPr algn="l" rtl="0" eaLnBrk="0" fontAlgn="base" hangingPunct="0">
        <a:lnSpc>
          <a:spcPct val="95000"/>
        </a:lnSpc>
        <a:spcBef>
          <a:spcPct val="0"/>
        </a:spcBef>
        <a:spcAft>
          <a:spcPct val="0"/>
        </a:spcAft>
        <a:defRPr sz="2800">
          <a:solidFill>
            <a:srgbClr val="007CC2"/>
          </a:solidFill>
          <a:latin typeface="Georgia" pitchFamily="18" charset="0"/>
        </a:defRPr>
      </a:lvl2pPr>
      <a:lvl3pPr algn="l" rtl="0" eaLnBrk="0" fontAlgn="base" hangingPunct="0">
        <a:lnSpc>
          <a:spcPct val="95000"/>
        </a:lnSpc>
        <a:spcBef>
          <a:spcPct val="0"/>
        </a:spcBef>
        <a:spcAft>
          <a:spcPct val="0"/>
        </a:spcAft>
        <a:defRPr sz="2800">
          <a:solidFill>
            <a:srgbClr val="007CC2"/>
          </a:solidFill>
          <a:latin typeface="Georgia" pitchFamily="18" charset="0"/>
        </a:defRPr>
      </a:lvl3pPr>
      <a:lvl4pPr algn="l" rtl="0" eaLnBrk="0" fontAlgn="base" hangingPunct="0">
        <a:lnSpc>
          <a:spcPct val="95000"/>
        </a:lnSpc>
        <a:spcBef>
          <a:spcPct val="0"/>
        </a:spcBef>
        <a:spcAft>
          <a:spcPct val="0"/>
        </a:spcAft>
        <a:defRPr sz="2800">
          <a:solidFill>
            <a:srgbClr val="007CC2"/>
          </a:solidFill>
          <a:latin typeface="Georgia" pitchFamily="18" charset="0"/>
        </a:defRPr>
      </a:lvl4pPr>
      <a:lvl5pPr algn="l" rtl="0" eaLnBrk="0" fontAlgn="base" hangingPunct="0">
        <a:lnSpc>
          <a:spcPct val="95000"/>
        </a:lnSpc>
        <a:spcBef>
          <a:spcPct val="0"/>
        </a:spcBef>
        <a:spcAft>
          <a:spcPct val="0"/>
        </a:spcAft>
        <a:defRPr sz="2800">
          <a:solidFill>
            <a:srgbClr val="007CC2"/>
          </a:solidFill>
          <a:latin typeface="Georgia" pitchFamily="18" charset="0"/>
        </a:defRPr>
      </a:lvl5pPr>
      <a:lvl6pPr marL="457200" algn="l" rtl="0" fontAlgn="base">
        <a:lnSpc>
          <a:spcPct val="95000"/>
        </a:lnSpc>
        <a:spcBef>
          <a:spcPct val="0"/>
        </a:spcBef>
        <a:spcAft>
          <a:spcPct val="0"/>
        </a:spcAft>
        <a:defRPr sz="2800">
          <a:solidFill>
            <a:srgbClr val="007CC2"/>
          </a:solidFill>
          <a:latin typeface="Georgia" pitchFamily="18" charset="0"/>
        </a:defRPr>
      </a:lvl6pPr>
      <a:lvl7pPr marL="914400" algn="l" rtl="0" fontAlgn="base">
        <a:lnSpc>
          <a:spcPct val="95000"/>
        </a:lnSpc>
        <a:spcBef>
          <a:spcPct val="0"/>
        </a:spcBef>
        <a:spcAft>
          <a:spcPct val="0"/>
        </a:spcAft>
        <a:defRPr sz="2800">
          <a:solidFill>
            <a:srgbClr val="007CC2"/>
          </a:solidFill>
          <a:latin typeface="Georgia" pitchFamily="18" charset="0"/>
        </a:defRPr>
      </a:lvl7pPr>
      <a:lvl8pPr marL="1371600" algn="l" rtl="0" fontAlgn="base">
        <a:lnSpc>
          <a:spcPct val="95000"/>
        </a:lnSpc>
        <a:spcBef>
          <a:spcPct val="0"/>
        </a:spcBef>
        <a:spcAft>
          <a:spcPct val="0"/>
        </a:spcAft>
        <a:defRPr sz="2800">
          <a:solidFill>
            <a:srgbClr val="007CC2"/>
          </a:solidFill>
          <a:latin typeface="Georgia" pitchFamily="18" charset="0"/>
        </a:defRPr>
      </a:lvl8pPr>
      <a:lvl9pPr marL="1828800" algn="l" rtl="0" fontAlgn="base">
        <a:lnSpc>
          <a:spcPct val="95000"/>
        </a:lnSpc>
        <a:spcBef>
          <a:spcPct val="0"/>
        </a:spcBef>
        <a:spcAft>
          <a:spcPct val="0"/>
        </a:spcAft>
        <a:defRPr sz="2800">
          <a:solidFill>
            <a:srgbClr val="007CC2"/>
          </a:solidFill>
          <a:latin typeface="Georgia" pitchFamily="18" charset="0"/>
        </a:defRPr>
      </a:lvl9pPr>
    </p:titleStyle>
    <p:bodyStyle>
      <a:lvl1pPr marL="342900" indent="-342900" algn="l" rtl="0" eaLnBrk="0" fontAlgn="base" hangingPunct="0">
        <a:spcBef>
          <a:spcPct val="60000"/>
        </a:spcBef>
        <a:spcAft>
          <a:spcPct val="0"/>
        </a:spcAft>
        <a:buClr>
          <a:srgbClr val="007CC2"/>
        </a:buClr>
        <a:defRPr sz="2000">
          <a:solidFill>
            <a:schemeClr val="bg2"/>
          </a:solidFill>
          <a:latin typeface="+mn-lt"/>
          <a:ea typeface="+mn-ea"/>
          <a:cs typeface="+mn-cs"/>
        </a:defRPr>
      </a:lvl1pPr>
      <a:lvl2pPr marL="287338" indent="-285750" algn="l" rtl="0" eaLnBrk="0" fontAlgn="base" hangingPunct="0">
        <a:spcBef>
          <a:spcPct val="30000"/>
        </a:spcBef>
        <a:spcAft>
          <a:spcPct val="0"/>
        </a:spcAft>
        <a:buClr>
          <a:srgbClr val="007CC2"/>
        </a:buClr>
        <a:buChar char="–"/>
        <a:defRPr>
          <a:solidFill>
            <a:schemeClr val="bg2"/>
          </a:solidFill>
          <a:latin typeface="+mn-lt"/>
        </a:defRPr>
      </a:lvl2pPr>
      <a:lvl3pPr marL="682625" indent="-174625" algn="l" rtl="0" eaLnBrk="0" fontAlgn="base" hangingPunct="0">
        <a:spcBef>
          <a:spcPct val="30000"/>
        </a:spcBef>
        <a:spcAft>
          <a:spcPct val="0"/>
        </a:spcAft>
        <a:buClr>
          <a:srgbClr val="007CC2"/>
        </a:buClr>
        <a:buChar char="•"/>
        <a:defRPr sz="1600">
          <a:solidFill>
            <a:schemeClr val="bg2"/>
          </a:solidFill>
          <a:latin typeface="+mn-lt"/>
        </a:defRPr>
      </a:lvl3pPr>
      <a:lvl4pPr marL="1146175" indent="-231775" algn="l" rtl="0" eaLnBrk="0" fontAlgn="base" hangingPunct="0">
        <a:spcBef>
          <a:spcPct val="15000"/>
        </a:spcBef>
        <a:spcAft>
          <a:spcPct val="0"/>
        </a:spcAft>
        <a:buClr>
          <a:srgbClr val="007CC2"/>
        </a:buClr>
        <a:buChar char="–"/>
        <a:defRPr sz="1400">
          <a:solidFill>
            <a:schemeClr val="bg2"/>
          </a:solidFill>
          <a:latin typeface="+mn-lt"/>
        </a:defRPr>
      </a:lvl4pPr>
      <a:lvl5pPr marL="1597025" indent="-217488" algn="l" rtl="0" eaLnBrk="0" fontAlgn="base" hangingPunct="0">
        <a:spcBef>
          <a:spcPct val="15000"/>
        </a:spcBef>
        <a:spcAft>
          <a:spcPct val="0"/>
        </a:spcAft>
        <a:buClr>
          <a:srgbClr val="007CC2"/>
        </a:buClr>
        <a:buChar char="»"/>
        <a:defRPr sz="1400">
          <a:solidFill>
            <a:schemeClr val="bg2"/>
          </a:solidFill>
          <a:latin typeface="+mn-lt"/>
        </a:defRPr>
      </a:lvl5pPr>
      <a:lvl6pPr marL="2054225" indent="-217488" algn="l" rtl="0" fontAlgn="base">
        <a:spcBef>
          <a:spcPct val="15000"/>
        </a:spcBef>
        <a:spcAft>
          <a:spcPct val="0"/>
        </a:spcAft>
        <a:buClr>
          <a:srgbClr val="007CC2"/>
        </a:buClr>
        <a:buChar char="»"/>
        <a:defRPr sz="1400">
          <a:solidFill>
            <a:schemeClr val="bg2"/>
          </a:solidFill>
          <a:latin typeface="+mn-lt"/>
        </a:defRPr>
      </a:lvl6pPr>
      <a:lvl7pPr marL="2511425" indent="-217488" algn="l" rtl="0" fontAlgn="base">
        <a:spcBef>
          <a:spcPct val="15000"/>
        </a:spcBef>
        <a:spcAft>
          <a:spcPct val="0"/>
        </a:spcAft>
        <a:buClr>
          <a:srgbClr val="007CC2"/>
        </a:buClr>
        <a:buChar char="»"/>
        <a:defRPr sz="1400">
          <a:solidFill>
            <a:schemeClr val="bg2"/>
          </a:solidFill>
          <a:latin typeface="+mn-lt"/>
        </a:defRPr>
      </a:lvl7pPr>
      <a:lvl8pPr marL="2968625" indent="-217488" algn="l" rtl="0" fontAlgn="base">
        <a:spcBef>
          <a:spcPct val="15000"/>
        </a:spcBef>
        <a:spcAft>
          <a:spcPct val="0"/>
        </a:spcAft>
        <a:buClr>
          <a:srgbClr val="007CC2"/>
        </a:buClr>
        <a:buChar char="»"/>
        <a:defRPr sz="1400">
          <a:solidFill>
            <a:schemeClr val="bg2"/>
          </a:solidFill>
          <a:latin typeface="+mn-lt"/>
        </a:defRPr>
      </a:lvl8pPr>
      <a:lvl9pPr marL="3425825" indent="-217488" algn="l" rtl="0" fontAlgn="base">
        <a:spcBef>
          <a:spcPct val="15000"/>
        </a:spcBef>
        <a:spcAft>
          <a:spcPct val="0"/>
        </a:spcAft>
        <a:buClr>
          <a:srgbClr val="007CC2"/>
        </a:buClr>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10.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3.xml"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 Id="rId3" Type="http://schemas.openxmlformats.org/officeDocument/2006/relationships/image" Target="../media/image15.png" /><Relationship Id="rId4" Type="http://schemas.openxmlformats.org/officeDocument/2006/relationships/image" Target="../media/image16.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5.xml" /><Relationship Id="rId3" Type="http://schemas.openxmlformats.org/officeDocument/2006/relationships/image" Target="../media/image1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1"/>
        </a:solidFill>
        <a:effectLst/>
      </p:bgPr>
    </p:bg>
    <p:spTree>
      <p:nvGrpSpPr>
        <p:cNvPr id="1" name=""/>
        <p:cNvGrpSpPr/>
        <p:nvPr/>
      </p:nvGrpSpPr>
      <p:grpSpPr>
        <a:xfrm>
          <a:off x="0" y="0"/>
          <a:ext cx="0" cy="0"/>
        </a:xfrm>
      </p:grpSpPr>
      <p:pic>
        <p:nvPicPr>
          <p:cNvPr id="11" name="Picture 10"/>
          <p:cNvPicPr>
            <a:picLocks noChangeAspect="1"/>
          </p:cNvPicPr>
          <p:nvPr/>
        </p:nvPicPr>
        <p:blipFill>
          <a:blip r:embed="rId3"/>
          <a:stretch>
            <a:fillRect/>
          </a:stretch>
        </p:blipFill>
        <p:spPr>
          <a:xfrm>
            <a:off x="7839561" y="5791423"/>
            <a:ext cx="1005840" cy="861089"/>
          </a:xfrm>
          <a:prstGeom prst="rect">
            <a:avLst/>
          </a:prstGeom>
        </p:spPr>
      </p:pic>
      <p:sp>
        <p:nvSpPr>
          <p:cNvPr id="14" name="Rectangle 13"/>
          <p:cNvSpPr/>
          <p:nvPr/>
        </p:nvSpPr>
        <p:spPr bwMode="auto">
          <a:xfrm>
            <a:off x="0" y="6309320"/>
            <a:ext cx="9144000" cy="3693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7338" marR="0" indent="-285750" algn="l" defTabSz="914400" rtl="0" eaLnBrk="1" fontAlgn="base" latinLnBrk="0" hangingPunct="1">
              <a:lnSpc>
                <a:spcPct val="100000"/>
              </a:lnSpc>
              <a:spcBef>
                <a:spcPct val="60000"/>
              </a:spcBef>
              <a:spcAft>
                <a:spcPct val="0"/>
              </a:spcAft>
              <a:buClr>
                <a:srgbClr val="007CC2"/>
              </a:buClr>
              <a:buSzTx/>
              <a:buFontTx/>
              <a:buChar char="•"/>
            </a:pPr>
            <a:endParaRPr kumimoji="0" lang="en-US" sz="1800" b="0" i="0" u="none" strike="noStrike" cap="none" normalizeH="0" baseline="0">
              <a:ln>
                <a:noFill/>
              </a:ln>
              <a:solidFill>
                <a:schemeClr val="tx1"/>
              </a:solidFill>
              <a:effectLst/>
              <a:latin typeface="Georgia" pitchFamily="18" charset="0"/>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266" name="Title 1"/>
          <p:cNvSpPr>
            <a:spLocks noGrp="1"/>
          </p:cNvSpPr>
          <p:nvPr>
            <p:ph type="title" idx="4294967295"/>
          </p:nvPr>
        </p:nvSpPr>
        <p:spPr>
          <a:xfrm>
            <a:off x="950665" y="548680"/>
            <a:ext cx="7848600" cy="498475"/>
          </a:xfrm>
        </p:spPr>
        <p:txBody>
          <a:bodyPr>
            <a:normAutofit/>
          </a:bodyPr>
          <a:lstStyle/>
          <a:p>
            <a:r>
              <a:rPr lang="en-US">
                <a:solidFill>
                  <a:schemeClr val="bg1"/>
                </a:solidFill>
                <a:latin typeface="Century Gothic" panose="020b0502020202020204" pitchFamily="34" charset="0"/>
              </a:rPr>
              <a:t>What is Covered &amp; Who is Covered?</a:t>
            </a:r>
          </a:p>
        </p:txBody>
      </p:sp>
      <p:sp>
        <p:nvSpPr>
          <p:cNvPr id="11267" name="Content Placeholder 2"/>
          <p:cNvSpPr>
            <a:spLocks noGrp="1"/>
          </p:cNvSpPr>
          <p:nvPr>
            <p:ph idx="4294967295"/>
          </p:nvPr>
        </p:nvSpPr>
        <p:spPr>
          <a:xfrm>
            <a:off x="935596" y="1684337"/>
            <a:ext cx="7848600" cy="4413516"/>
          </a:xfrm>
        </p:spPr>
        <p:txBody>
          <a:bodyPr/>
          <a:lstStyle/>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Professional Services</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Title Agent</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Activities as an Officer or Director</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Author or Presenter</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Supplementary Coverages (will discuss in detail)</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Insured</a:t>
            </a:r>
          </a:p>
          <a:p>
            <a:pPr lvl="2">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Named Insured</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 Employees</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 Former Partners, Officers, Associates, Employees</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 Of Counsels</a:t>
            </a:r>
          </a:p>
          <a:p>
            <a:pPr lvl="2">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 Independent Contractors</a:t>
            </a:r>
          </a:p>
          <a:p>
            <a:pPr marL="508000" lvl="2" indent="0">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7">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 calcmode="lin" valueType="num">
                                      <p:cBhvr>
                                        <p:cTn id="14" dur="1000" fill="hold"/>
                                        <p:tgtEl>
                                          <p:spTgt spid="1126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2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267">
                                            <p:txEl>
                                              <p:pRg st="1" end="1"/>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1000" fill="hold"/>
                                        <p:tgtEl>
                                          <p:spTgt spid="1126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2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267">
                                            <p:txEl>
                                              <p:pRg st="2" end="2"/>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 calcmode="lin" valueType="num">
                                      <p:cBhvr>
                                        <p:cTn id="28" dur="1000" fill="hold"/>
                                        <p:tgtEl>
                                          <p:spTgt spid="1126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26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267">
                                            <p:txEl>
                                              <p:pRg st="3" end="3"/>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1267">
                                            <p:txEl>
                                              <p:pRg st="4" end="4"/>
                                            </p:txEl>
                                          </p:spTgt>
                                        </p:tgtEl>
                                        <p:attrNameLst>
                                          <p:attrName>style.visibility</p:attrName>
                                        </p:attrNameLst>
                                      </p:cBhvr>
                                      <p:to>
                                        <p:strVal val="visible"/>
                                      </p:to>
                                    </p:set>
                                    <p:anim calcmode="lin" valueType="num">
                                      <p:cBhvr>
                                        <p:cTn id="33" dur="1000" fill="hold"/>
                                        <p:tgtEl>
                                          <p:spTgt spid="11267">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11267">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11267">
                                            <p:txEl>
                                              <p:pRg st="4" end="4"/>
                                            </p:txEl>
                                          </p:spTgt>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267">
                                            <p:txEl>
                                              <p:pRg st="5" end="5"/>
                                            </p:txEl>
                                          </p:spTgt>
                                        </p:tgtEl>
                                        <p:attrNameLst>
                                          <p:attrName>style.visibility</p:attrName>
                                        </p:attrNameLst>
                                      </p:cBhvr>
                                      <p:to>
                                        <p:strVal val="visible"/>
                                      </p:to>
                                    </p:set>
                                    <p:anim calcmode="lin" valueType="num">
                                      <p:cBhvr>
                                        <p:cTn id="40" dur="1000" fill="hold"/>
                                        <p:tgtEl>
                                          <p:spTgt spid="11267">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11267">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11267">
                                            <p:txEl>
                                              <p:pRg st="5" end="5"/>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1267">
                                            <p:txEl>
                                              <p:pRg st="6" end="6"/>
                                            </p:txEl>
                                          </p:spTgt>
                                        </p:tgtEl>
                                        <p:attrNameLst>
                                          <p:attrName>style.visibility</p:attrName>
                                        </p:attrNameLst>
                                      </p:cBhvr>
                                      <p:to>
                                        <p:strVal val="visible"/>
                                      </p:to>
                                    </p:set>
                                    <p:anim calcmode="lin" valueType="num">
                                      <p:cBhvr>
                                        <p:cTn id="45" dur="1000" fill="hold"/>
                                        <p:tgtEl>
                                          <p:spTgt spid="11267">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11267">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11267">
                                            <p:txEl>
                                              <p:pRg st="6" end="6"/>
                                            </p:tx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1267">
                                            <p:txEl>
                                              <p:pRg st="7" end="7"/>
                                            </p:txEl>
                                          </p:spTgt>
                                        </p:tgtEl>
                                        <p:attrNameLst>
                                          <p:attrName>style.visibility</p:attrName>
                                        </p:attrNameLst>
                                      </p:cBhvr>
                                      <p:to>
                                        <p:strVal val="visible"/>
                                      </p:to>
                                    </p:set>
                                    <p:anim calcmode="lin" valueType="num">
                                      <p:cBhvr>
                                        <p:cTn id="50" dur="1000" fill="hold"/>
                                        <p:tgtEl>
                                          <p:spTgt spid="11267">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11267">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11267">
                                            <p:txEl>
                                              <p:pRg st="7" end="7"/>
                                            </p:tx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p:cTn id="55" dur="1000" fill="hold"/>
                                        <p:tgtEl>
                                          <p:spTgt spid="11267">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11267">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11267">
                                            <p:txEl>
                                              <p:pRg st="8" end="8"/>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1267">
                                            <p:txEl>
                                              <p:pRg st="9" end="9"/>
                                            </p:txEl>
                                          </p:spTgt>
                                        </p:tgtEl>
                                        <p:attrNameLst>
                                          <p:attrName>style.visibility</p:attrName>
                                        </p:attrNameLst>
                                      </p:cBhvr>
                                      <p:to>
                                        <p:strVal val="visible"/>
                                      </p:to>
                                    </p:set>
                                    <p:anim calcmode="lin" valueType="num">
                                      <p:cBhvr>
                                        <p:cTn id="60" dur="1000" fill="hold"/>
                                        <p:tgtEl>
                                          <p:spTgt spid="11267">
                                            <p:txEl>
                                              <p:pRg st="9" end="9"/>
                                            </p:txEl>
                                          </p:spTgt>
                                        </p:tgtEl>
                                        <p:attrNameLst>
                                          <p:attrName>ppt_w</p:attrName>
                                        </p:attrNameLst>
                                      </p:cBhvr>
                                      <p:tavLst>
                                        <p:tav tm="0">
                                          <p:val>
                                            <p:strVal val="#ppt_w*0.70"/>
                                          </p:val>
                                        </p:tav>
                                        <p:tav tm="100000">
                                          <p:val>
                                            <p:strVal val="#ppt_w"/>
                                          </p:val>
                                        </p:tav>
                                      </p:tavLst>
                                    </p:anim>
                                    <p:anim calcmode="lin" valueType="num">
                                      <p:cBhvr>
                                        <p:cTn id="61" dur="1000" fill="hold"/>
                                        <p:tgtEl>
                                          <p:spTgt spid="11267">
                                            <p:txEl>
                                              <p:pRg st="9" end="9"/>
                                            </p:txEl>
                                          </p:spTgt>
                                        </p:tgtEl>
                                        <p:attrNameLst>
                                          <p:attrName>ppt_h</p:attrName>
                                        </p:attrNameLst>
                                      </p:cBhvr>
                                      <p:tavLst>
                                        <p:tav tm="0">
                                          <p:val>
                                            <p:strVal val="#ppt_h"/>
                                          </p:val>
                                        </p:tav>
                                        <p:tav tm="100000">
                                          <p:val>
                                            <p:strVal val="#ppt_h"/>
                                          </p:val>
                                        </p:tav>
                                      </p:tavLst>
                                    </p:anim>
                                    <p:animEffect transition="in" filter="fade">
                                      <p:cBhvr>
                                        <p:cTn id="62" dur="1000"/>
                                        <p:tgtEl>
                                          <p:spTgt spid="11267">
                                            <p:txEl>
                                              <p:pRg st="9" end="9"/>
                                            </p:txEl>
                                          </p:spTgt>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1267">
                                            <p:txEl>
                                              <p:pRg st="10" end="10"/>
                                            </p:txEl>
                                          </p:spTgt>
                                        </p:tgtEl>
                                        <p:attrNameLst>
                                          <p:attrName>style.visibility</p:attrName>
                                        </p:attrNameLst>
                                      </p:cBhvr>
                                      <p:to>
                                        <p:strVal val="visible"/>
                                      </p:to>
                                    </p:set>
                                    <p:anim calcmode="lin" valueType="num">
                                      <p:cBhvr>
                                        <p:cTn id="65" dur="1000" fill="hold"/>
                                        <p:tgtEl>
                                          <p:spTgt spid="11267">
                                            <p:txEl>
                                              <p:pRg st="10" end="10"/>
                                            </p:txEl>
                                          </p:spTgt>
                                        </p:tgtEl>
                                        <p:attrNameLst>
                                          <p:attrName>ppt_w</p:attrName>
                                        </p:attrNameLst>
                                      </p:cBhvr>
                                      <p:tavLst>
                                        <p:tav tm="0">
                                          <p:val>
                                            <p:strVal val="#ppt_w*0.70"/>
                                          </p:val>
                                        </p:tav>
                                        <p:tav tm="100000">
                                          <p:val>
                                            <p:strVal val="#ppt_w"/>
                                          </p:val>
                                        </p:tav>
                                      </p:tavLst>
                                    </p:anim>
                                    <p:anim calcmode="lin" valueType="num">
                                      <p:cBhvr>
                                        <p:cTn id="66" dur="1000" fill="hold"/>
                                        <p:tgtEl>
                                          <p:spTgt spid="11267">
                                            <p:txEl>
                                              <p:pRg st="10" end="10"/>
                                            </p:txEl>
                                          </p:spTgt>
                                        </p:tgtEl>
                                        <p:attrNameLst>
                                          <p:attrName>ppt_h</p:attrName>
                                        </p:attrNameLst>
                                      </p:cBhvr>
                                      <p:tavLst>
                                        <p:tav tm="0">
                                          <p:val>
                                            <p:strVal val="#ppt_h"/>
                                          </p:val>
                                        </p:tav>
                                        <p:tav tm="100000">
                                          <p:val>
                                            <p:strVal val="#ppt_h"/>
                                          </p:val>
                                        </p:tav>
                                      </p:tavLst>
                                    </p:anim>
                                    <p:animEffect transition="in" filter="fade">
                                      <p:cBhvr>
                                        <p:cTn id="67" dur="10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nvPr>
        </p:nvSpPr>
        <p:spPr>
          <a:xfrm>
            <a:off x="180474" y="533200"/>
            <a:ext cx="7848600" cy="501650"/>
          </a:xfrm>
        </p:spPr>
        <p:txBody>
          <a:bodyPr/>
          <a:lstStyle/>
          <a:p>
            <a:pPr algn="ctr"/>
            <a:r>
              <a:rPr lang="en-US">
                <a:solidFill>
                  <a:schemeClr val="bg1">
                    <a:lumMod val="95000"/>
                  </a:schemeClr>
                </a:solidFill>
                <a:latin typeface="Century Gothic" panose="020b0502020202020204" pitchFamily="34" charset="0"/>
              </a:rPr>
              <a:t>Common &amp; Uncommon Exclusions</a:t>
            </a:r>
            <a:r>
              <a:rPr lang="en-US"/>
              <a:t>	</a:t>
            </a:r>
          </a:p>
        </p:txBody>
      </p:sp>
      <p:sp>
        <p:nvSpPr>
          <p:cNvPr id="3" name="Content Placeholder 2"/>
          <p:cNvSpPr>
            <a:spLocks noGrp="1"/>
          </p:cNvSpPr>
          <p:nvPr>
            <p:ph idx="4294967295"/>
          </p:nvPr>
        </p:nvSpPr>
        <p:spPr>
          <a:xfrm>
            <a:off x="323528" y="1736812"/>
            <a:ext cx="7848600" cy="4572000"/>
          </a:xfrm>
        </p:spPr>
        <p:txBody>
          <a:bodyPr>
            <a:normAutofit/>
          </a:bodyPr>
          <a:lstStyle/>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Intentional Acts</a:t>
            </a:r>
          </a:p>
          <a:p>
            <a:pPr lvl="2">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Dishonesty</a:t>
            </a:r>
          </a:p>
          <a:p>
            <a:pPr lvl="2">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Fraudulent or Criminal Acts</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Bodily Injury / Property Damage</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Fee Suit Exclusion</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Punitive Damages</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Insured vs. Insured</a:t>
            </a:r>
          </a:p>
          <a:p>
            <a:pPr lvl="2">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Unless Attorney Client relationship exists, and professional services are being rendered.</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Owned Equity</a:t>
            </a:r>
          </a:p>
          <a:p>
            <a:pPr lvl="2">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Normally greater than 10%-15% </a:t>
            </a:r>
          </a:p>
        </p:txBody>
      </p:sp>
      <p:sp>
        <p:nvSpPr>
          <p:cNvPr id="4" name="Slide Number Placeholder 3"/>
          <p:cNvSpPr>
            <a:spLocks noGrp="1"/>
          </p:cNvSpPr>
          <p:nvPr>
            <p:ph type="sldNum" sz="quarter" idx="4294967295"/>
          </p:nvPr>
        </p:nvSpPr>
        <p:spPr>
          <a:xfrm>
            <a:off x="7010400" y="6492875"/>
            <a:ext cx="2133600" cy="365125"/>
          </a:xfrm>
        </p:spPr>
        <p:txBody>
          <a:bodyPr>
            <a:normAutofit/>
          </a:bodyPr>
          <a:lstStyle/>
          <a:p>
            <a:fld id="{FC090834-15D9-4203-A46F-DA8089D46E47}" type="slidenum">
              <a:rPr lang="en-US" smtClean="0"/>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6" end="6"/>
                                            </p:tx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7" end="7"/>
                                            </p:txEl>
                                          </p:spTgt>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8" end="8"/>
                                            </p:tx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p:cTn id="62"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338" name="Rectangle 2"/>
          <p:cNvSpPr>
            <a:spLocks noGrp="1" noChangeArrowheads="1"/>
          </p:cNvSpPr>
          <p:nvPr>
            <p:ph type="title" idx="4294967295"/>
          </p:nvPr>
        </p:nvSpPr>
        <p:spPr>
          <a:xfrm>
            <a:off x="5357" y="412750"/>
            <a:ext cx="7848600" cy="498475"/>
          </a:xfrm>
        </p:spPr>
        <p:txBody>
          <a:bodyPr/>
          <a:lstStyle/>
          <a:p>
            <a:pPr algn="ctr" eaLnBrk="1" hangingPunct="1"/>
            <a:r>
              <a:rPr lang="en-US">
                <a:solidFill>
                  <a:schemeClr val="bg1"/>
                </a:solidFill>
                <a:latin typeface="Century Gothic" panose="020b0502020202020204" pitchFamily="34" charset="0"/>
              </a:rPr>
              <a:t>Important Coverage Options</a:t>
            </a:r>
          </a:p>
        </p:txBody>
      </p:sp>
      <p:sp>
        <p:nvSpPr>
          <p:cNvPr id="14339" name="Rectangle 3"/>
          <p:cNvSpPr>
            <a:spLocks noGrp="1" noChangeArrowheads="1"/>
          </p:cNvSpPr>
          <p:nvPr>
            <p:ph idx="4294967295"/>
          </p:nvPr>
        </p:nvSpPr>
        <p:spPr>
          <a:xfrm>
            <a:off x="395536" y="1844824"/>
            <a:ext cx="7848600" cy="4770537"/>
          </a:xfrm>
        </p:spPr>
        <p:txBody>
          <a:bodyPr/>
          <a:lstStyle/>
          <a:p>
            <a:pPr marL="346075" indent="-346075" eaLnBrk="1" hangingPunct="1">
              <a:buClrTx/>
              <a:buFont typeface="Arial" panose="020b0604020202020204" pitchFamily="34" charset="0"/>
              <a:buChar char="•"/>
            </a:pPr>
            <a:r>
              <a:rPr lang="en-US">
                <a:solidFill>
                  <a:schemeClr val="accent4">
                    <a:lumMod val="75000"/>
                  </a:schemeClr>
                </a:solidFill>
              </a:rPr>
              <a:t> </a:t>
            </a:r>
            <a:r>
              <a:rPr lang="en-US">
                <a:solidFill>
                  <a:schemeClr val="bg2">
                    <a:lumMod val="90000"/>
                    <a:lumOff val="10000"/>
                  </a:schemeClr>
                </a:solidFill>
                <a:latin typeface="Century Gothic" panose="020b0502020202020204" pitchFamily="34" charset="0"/>
              </a:rPr>
              <a:t>Deductible Options (Per Claim vs. Aggregate vs. Loss Only) </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 Defense Costs(Inside Limits vs. Outside Limits) </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 Definition of Professional Services &amp; Definition of Insured (the broader the better)</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 Exclusions (uncommon, Fee Suits, Punitive Damages, Equity Interest)</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 Supplementary Coverages (Professional Liability Policies are so much more than limits and deductible)</a:t>
            </a:r>
          </a:p>
          <a:p>
            <a:pPr marL="0" indent="0" eaLnBrk="1" hangingPunct="1"/>
            <a:endParaRPr lang="en-US">
              <a:solidFill>
                <a:schemeClr val="accent4">
                  <a:lumMod val="75000"/>
                </a:schemeClr>
              </a:solidFill>
              <a:latin typeface="Century Gothic" panose="020b0502020202020204" pitchFamily="34" charset="0"/>
            </a:endParaRPr>
          </a:p>
          <a:p>
            <a:pPr marL="0" indent="0" eaLnBrk="1" hangingPunct="1"/>
            <a:r>
              <a:rPr lang="en-US"/>
              <a:t> </a:t>
            </a:r>
          </a:p>
          <a:p>
            <a:pPr marL="0" indent="0" eaLnBrk="1" hangingPunct="1">
              <a:buFontTx/>
              <a:buChar char="•"/>
            </a:pPr>
            <a:endParaRPr lang="en-US"/>
          </a:p>
        </p:txBody>
      </p:sp>
      <p:sp>
        <p:nvSpPr>
          <p:cNvPr id="5" name="Slide Number Placeholder 4"/>
          <p:cNvSpPr>
            <a:spLocks noGrp="1"/>
          </p:cNvSpPr>
          <p:nvPr>
            <p:ph type="sldNum" sz="quarter" idx="4294967295"/>
          </p:nvPr>
        </p:nvSpPr>
        <p:spPr>
          <a:xfrm>
            <a:off x="7010400" y="6492875"/>
            <a:ext cx="2133600" cy="365125"/>
          </a:xfrm>
        </p:spPr>
        <p:txBody>
          <a:bodyPr/>
          <a:lstStyle/>
          <a:p>
            <a:fld id="{FC090834-15D9-4203-A46F-DA8089D46E47}" type="slidenum">
              <a:rPr lang="en-US" smtClean="0"/>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1" end="1"/>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 calcmode="lin" valueType="num">
                                      <p:cBhvr>
                                        <p:cTn id="21" dur="1000" fill="hold"/>
                                        <p:tgtEl>
                                          <p:spTgt spid="1433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4339">
                                            <p:txEl>
                                              <p:pRg st="2" end="2"/>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 calcmode="lin" valueType="num">
                                      <p:cBhvr>
                                        <p:cTn id="28"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4339">
                                            <p:txEl>
                                              <p:pRg st="3" end="3"/>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p:cTn id="35" dur="1000" fill="hold"/>
                                        <p:tgtEl>
                                          <p:spTgt spid="1433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433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nvPr>
        </p:nvSpPr>
        <p:spPr>
          <a:xfrm>
            <a:off x="212572" y="449682"/>
            <a:ext cx="7848600" cy="501650"/>
          </a:xfrm>
        </p:spPr>
        <p:txBody>
          <a:bodyPr/>
          <a:lstStyle/>
          <a:p>
            <a:pPr algn="ctr"/>
            <a:r>
              <a:rPr lang="en-US">
                <a:solidFill>
                  <a:schemeClr val="bg1">
                    <a:lumMod val="95000"/>
                  </a:schemeClr>
                </a:solidFill>
                <a:latin typeface="Century Gothic" panose="020b0502020202020204" pitchFamily="34" charset="0"/>
              </a:rPr>
              <a:t>Important Policy Features</a:t>
            </a:r>
            <a:endParaRPr lang="en-US">
              <a:latin typeface="Century Gothic" panose="020b0502020202020204" pitchFamily="34" charset="0"/>
            </a:endParaRPr>
          </a:p>
        </p:txBody>
      </p:sp>
      <p:sp>
        <p:nvSpPr>
          <p:cNvPr id="3" name="Content Placeholder 2"/>
          <p:cNvSpPr>
            <a:spLocks noGrp="1"/>
          </p:cNvSpPr>
          <p:nvPr>
            <p:ph idx="4294967295"/>
          </p:nvPr>
        </p:nvSpPr>
        <p:spPr>
          <a:xfrm>
            <a:off x="431540" y="1807743"/>
            <a:ext cx="7848600" cy="5167568"/>
          </a:xfrm>
        </p:spPr>
        <p:txBody>
          <a:bodyPr/>
          <a:lstStyle/>
          <a:p>
            <a:pPr>
              <a:buClrTx/>
              <a:buFont typeface="Arial" panose="020b0604020202020204" pitchFamily="34" charset="0"/>
              <a:buChar char="•"/>
            </a:pPr>
            <a:r>
              <a:rPr lang="en-US" b="1">
                <a:solidFill>
                  <a:schemeClr val="bg2">
                    <a:lumMod val="90000"/>
                    <a:lumOff val="10000"/>
                  </a:schemeClr>
                </a:solidFill>
                <a:latin typeface="Century Gothic" panose="020b0502020202020204" pitchFamily="34" charset="0"/>
              </a:rPr>
              <a:t>Policy Features</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Consent to settle Provision (Hammer Clause)</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Choice of Counsel</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Extending Reporting Period Options</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Limited Exclusions</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Special Features (Deductible Reductions, Risk Management Discounts)</a:t>
            </a:r>
          </a:p>
          <a:p>
            <a:pPr>
              <a:buClrTx/>
              <a:buFont typeface="Arial" panose="020b0604020202020204" pitchFamily="34" charset="0"/>
              <a:buChar char="•"/>
            </a:pPr>
            <a:r>
              <a:rPr lang="en-US" b="1">
                <a:solidFill>
                  <a:schemeClr val="bg2">
                    <a:lumMod val="90000"/>
                    <a:lumOff val="10000"/>
                  </a:schemeClr>
                </a:solidFill>
                <a:latin typeface="Century Gothic" panose="020b0502020202020204" pitchFamily="34" charset="0"/>
              </a:rPr>
              <a:t>Supplementary Coverages</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Disciplinary Proceedings</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Subpoena</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Loss of Earnings</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Network Risk Coverage</a:t>
            </a:r>
          </a:p>
          <a:p>
            <a:pPr lvl="3">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1</a:t>
            </a:r>
            <a:r>
              <a:rPr lang="en-US" baseline="30000">
                <a:solidFill>
                  <a:schemeClr val="bg2">
                    <a:lumMod val="90000"/>
                    <a:lumOff val="10000"/>
                  </a:schemeClr>
                </a:solidFill>
                <a:latin typeface="Century Gothic" panose="020b0502020202020204" pitchFamily="34" charset="0"/>
              </a:rPr>
              <a:t>st</a:t>
            </a:r>
            <a:r>
              <a:rPr lang="en-US">
                <a:solidFill>
                  <a:schemeClr val="bg2">
                    <a:lumMod val="90000"/>
                    <a:lumOff val="10000"/>
                  </a:schemeClr>
                </a:solidFill>
                <a:latin typeface="Century Gothic" panose="020b0502020202020204" pitchFamily="34" charset="0"/>
              </a:rPr>
              <a:t> Party</a:t>
            </a:r>
          </a:p>
          <a:p>
            <a:pPr lvl="3">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3</a:t>
            </a:r>
            <a:r>
              <a:rPr lang="en-US" baseline="30000">
                <a:solidFill>
                  <a:schemeClr val="bg2">
                    <a:lumMod val="90000"/>
                    <a:lumOff val="10000"/>
                  </a:schemeClr>
                </a:solidFill>
                <a:latin typeface="Century Gothic" panose="020b0502020202020204" pitchFamily="34" charset="0"/>
              </a:rPr>
              <a:t>rd</a:t>
            </a:r>
            <a:r>
              <a:rPr lang="en-US">
                <a:solidFill>
                  <a:schemeClr val="bg2">
                    <a:lumMod val="90000"/>
                    <a:lumOff val="10000"/>
                  </a:schemeClr>
                </a:solidFill>
                <a:latin typeface="Century Gothic" panose="020b0502020202020204" pitchFamily="34" charset="0"/>
              </a:rPr>
              <a:t> Party</a:t>
            </a:r>
          </a:p>
          <a:p>
            <a:endParaRPr lang="en-US"/>
          </a:p>
        </p:txBody>
      </p:sp>
      <p:sp>
        <p:nvSpPr>
          <p:cNvPr id="4" name="Slide Number Placeholder 3"/>
          <p:cNvSpPr>
            <a:spLocks noGrp="1"/>
          </p:cNvSpPr>
          <p:nvPr>
            <p:ph type="sldNum" sz="quarter" idx="4294967295"/>
          </p:nvPr>
        </p:nvSpPr>
        <p:spPr>
          <a:xfrm>
            <a:off x="7010400" y="6492875"/>
            <a:ext cx="2133600" cy="365125"/>
          </a:xfrm>
        </p:spPr>
        <p:txBody>
          <a:bodyPr/>
          <a:lstStyle/>
          <a:p>
            <a:fld id="{FC090834-15D9-4203-A46F-DA8089D46E47}" type="slidenum">
              <a:rPr lang="en-US" smtClean="0"/>
              <a:t>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6" end="6"/>
                                            </p:txEl>
                                          </p:spTgt>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7" end="7"/>
                                            </p:txEl>
                                          </p:spTgt>
                                        </p:tgtEl>
                                      </p:cBhvr>
                                    </p:animEffect>
                                  </p:childTnLst>
                                </p:cTn>
                              </p:par>
                            </p:childTnLst>
                          </p:cTn>
                        </p:par>
                      </p:childTnLst>
                    </p:cTn>
                  </p:par>
                  <p:par>
                    <p:cTn id="57" fill="hold" nodeType="clickPar">
                      <p:stCondLst>
                        <p:cond delay="indefinite"/>
                      </p:stCondLst>
                      <p:childTnLst>
                        <p:par>
                          <p:cTn id="58" fill="hold" nodeType="after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8" end="8"/>
                                            </p:txEl>
                                          </p:spTgt>
                                        </p:tgtEl>
                                      </p:cBhvr>
                                    </p:animEffect>
                                  </p:childTnLst>
                                </p:cTn>
                              </p:par>
                            </p:childTnLst>
                          </p:cTn>
                        </p:par>
                      </p:childTnLst>
                    </p:cTn>
                  </p:par>
                  <p:par>
                    <p:cTn id="64" fill="hold" nodeType="clickPar">
                      <p:stCondLst>
                        <p:cond delay="indefinite"/>
                      </p:stCondLst>
                      <p:childTnLst>
                        <p:par>
                          <p:cTn id="65" fill="hold" nodeType="afterGroup">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p:cTn id="68"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9"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0" dur="1000"/>
                                        <p:tgtEl>
                                          <p:spTgt spid="3">
                                            <p:txEl>
                                              <p:pRg st="9" end="9"/>
                                            </p:txEl>
                                          </p:spTgt>
                                        </p:tgtEl>
                                      </p:cBhvr>
                                    </p:animEffect>
                                  </p:childTnLst>
                                </p:cTn>
                              </p:par>
                            </p:childTnLst>
                          </p:cTn>
                        </p:par>
                      </p:childTnLst>
                    </p:cTn>
                  </p:par>
                  <p:par>
                    <p:cTn id="71" fill="hold" nodeType="clickPar">
                      <p:stCondLst>
                        <p:cond delay="indefinite"/>
                      </p:stCondLst>
                      <p:childTnLst>
                        <p:par>
                          <p:cTn id="72" fill="hold" nodeType="afterGroup">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p:cTn id="75"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6"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7" dur="1000"/>
                                        <p:tgtEl>
                                          <p:spTgt spid="3">
                                            <p:txEl>
                                              <p:pRg st="10" end="10"/>
                                            </p:txEl>
                                          </p:spTgt>
                                        </p:tgtEl>
                                      </p:cBhvr>
                                    </p:animEffect>
                                  </p:childTnLst>
                                </p:cTn>
                              </p:par>
                            </p:childTnLst>
                          </p:cTn>
                        </p:par>
                      </p:childTnLst>
                    </p:cTn>
                  </p:par>
                  <p:par>
                    <p:cTn id="78" fill="hold" nodeType="clickPar">
                      <p:stCondLst>
                        <p:cond delay="indefinite"/>
                      </p:stCondLst>
                      <p:childTnLst>
                        <p:par>
                          <p:cTn id="79" fill="hold" nodeType="afterGroup">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 calcmode="lin" valueType="num">
                                      <p:cBhvr>
                                        <p:cTn id="82"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83"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84" dur="1000"/>
                                        <p:tgtEl>
                                          <p:spTgt spid="3">
                                            <p:txEl>
                                              <p:pRg st="11" end="11"/>
                                            </p:txEl>
                                          </p:spTgt>
                                        </p:tgtEl>
                                      </p:cBhvr>
                                    </p:animEffect>
                                  </p:childTnLst>
                                </p:cTn>
                              </p:par>
                            </p:childTnLst>
                          </p:cTn>
                        </p:par>
                      </p:childTnLst>
                    </p:cTn>
                  </p:par>
                  <p:par>
                    <p:cTn id="85" fill="hold" nodeType="clickPar">
                      <p:stCondLst>
                        <p:cond delay="indefinite"/>
                      </p:stCondLst>
                      <p:childTnLst>
                        <p:par>
                          <p:cTn id="86" fill="hold" nodeType="afterGroup">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 calcmode="lin" valueType="num">
                                      <p:cBhvr>
                                        <p:cTn id="89"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90"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91"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4294967295"/>
          </p:nvPr>
        </p:nvSpPr>
        <p:spPr>
          <a:xfrm>
            <a:off x="467544" y="1808820"/>
            <a:ext cx="7848600" cy="4610493"/>
          </a:xfrm>
        </p:spPr>
        <p:txBody>
          <a:bodyPr/>
          <a:lstStyle/>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Experience</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AM Best Rating/Security</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Claims Handling/Panel Counsel</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Panel Counsel</a:t>
            </a:r>
          </a:p>
          <a:p>
            <a:pPr>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Risk Management Services (what does your carrier do for you besides send you a bill every year?)</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Website</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Claims Hotline  </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CLE</a:t>
            </a:r>
          </a:p>
          <a:p>
            <a:pPr marL="747712" lvl="2" indent="-285750">
              <a:buClrTx/>
              <a:buFont typeface="Arial" panose="020b0604020202020204" pitchFamily="34" charset="0"/>
              <a:buChar char="•"/>
            </a:pPr>
            <a:r>
              <a:rPr lang="en-US" sz="1800">
                <a:solidFill>
                  <a:schemeClr val="bg2">
                    <a:lumMod val="90000"/>
                    <a:lumOff val="10000"/>
                  </a:schemeClr>
                </a:solidFill>
                <a:latin typeface="Century Gothic" panose="020b0502020202020204" pitchFamily="34" charset="0"/>
              </a:rPr>
              <a:t>Newsletter &amp; Email Alerts</a:t>
            </a:r>
          </a:p>
          <a:p>
            <a:pPr>
              <a:buFont typeface="Arial" panose="020b0604020202020204" pitchFamily="34" charset="0"/>
              <a:buChar char="•"/>
            </a:pPr>
            <a:endParaRPr lang="en-US"/>
          </a:p>
        </p:txBody>
      </p:sp>
      <p:sp>
        <p:nvSpPr>
          <p:cNvPr id="4" name="Slide Number Placeholder 3"/>
          <p:cNvSpPr>
            <a:spLocks noGrp="1"/>
          </p:cNvSpPr>
          <p:nvPr>
            <p:ph type="sldNum" sz="quarter" idx="4294967295"/>
          </p:nvPr>
        </p:nvSpPr>
        <p:spPr>
          <a:xfrm>
            <a:off x="7010400" y="6492875"/>
            <a:ext cx="2133600" cy="365125"/>
          </a:xfrm>
        </p:spPr>
        <p:txBody>
          <a:bodyPr/>
          <a:lstStyle/>
          <a:p>
            <a:fld id="{FC090834-15D9-4203-A46F-DA8089D46E47}" type="slidenum">
              <a:rPr lang="en-US" smtClean="0"/>
              <a:t>14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nvPr>
        </p:nvSpPr>
        <p:spPr>
          <a:xfrm>
            <a:off x="288131" y="473148"/>
            <a:ext cx="7272338" cy="443198"/>
          </a:xfrm>
        </p:spPr>
        <p:txBody>
          <a:bodyPr/>
          <a:lstStyle/>
          <a:p>
            <a:pPr algn="ctr"/>
            <a:r>
              <a:rPr lang="en-US" sz="2400">
                <a:solidFill>
                  <a:schemeClr val="bg1">
                    <a:lumMod val="95000"/>
                  </a:schemeClr>
                </a:solidFill>
                <a:latin typeface="Century Gothic" panose="020b0502020202020204" pitchFamily="34" charset="0"/>
              </a:rPr>
              <a:t>What to consider when selecting a  broker</a:t>
            </a:r>
          </a:p>
        </p:txBody>
      </p:sp>
      <p:sp>
        <p:nvSpPr>
          <p:cNvPr id="3" name="Content Placeholder 2"/>
          <p:cNvSpPr>
            <a:spLocks noGrp="1"/>
          </p:cNvSpPr>
          <p:nvPr>
            <p:ph idx="4294967295"/>
          </p:nvPr>
        </p:nvSpPr>
        <p:spPr>
          <a:xfrm>
            <a:off x="294301" y="1676705"/>
            <a:ext cx="7848600" cy="4007251"/>
          </a:xfrm>
        </p:spPr>
        <p:txBody>
          <a:bodyPr/>
          <a:lstStyle/>
          <a:p>
            <a:pPr>
              <a:buClrTx/>
              <a:buFont typeface="Arial" panose="020b0604020202020204" pitchFamily="34" charset="0"/>
              <a:buChar char="•"/>
            </a:pPr>
            <a:r>
              <a:rPr lang="en-US" sz="1600">
                <a:solidFill>
                  <a:schemeClr val="bg2">
                    <a:lumMod val="90000"/>
                    <a:lumOff val="10000"/>
                  </a:schemeClr>
                </a:solidFill>
                <a:latin typeface="Century Gothic" panose="020b0502020202020204" pitchFamily="34" charset="0"/>
              </a:rPr>
              <a:t>Experience with Lawyers</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Benchmarking</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Claims knowledge</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Advocacy</a:t>
            </a:r>
          </a:p>
          <a:p>
            <a:pPr marL="747712" lvl="2" indent="-285750">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Specialists (very specific type of insurance)</a:t>
            </a:r>
          </a:p>
          <a:p>
            <a:pPr>
              <a:buClrTx/>
              <a:buFont typeface="Arial" panose="020b0604020202020204" pitchFamily="34" charset="0"/>
              <a:buChar char="•"/>
            </a:pPr>
            <a:r>
              <a:rPr lang="en-US" sz="1600">
                <a:solidFill>
                  <a:schemeClr val="bg2">
                    <a:lumMod val="90000"/>
                    <a:lumOff val="10000"/>
                  </a:schemeClr>
                </a:solidFill>
                <a:latin typeface="Century Gothic" panose="020b0502020202020204" pitchFamily="34" charset="0"/>
              </a:rPr>
              <a:t>Endorsements</a:t>
            </a:r>
          </a:p>
          <a:p>
            <a:pPr lvl="2">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Can they leverage their relationships to help provide specific coverage options for your firm?</a:t>
            </a:r>
          </a:p>
          <a:p>
            <a:pPr>
              <a:buClrTx/>
              <a:buFont typeface="Arial" panose="020b0604020202020204" pitchFamily="34" charset="0"/>
              <a:buChar char="•"/>
            </a:pPr>
            <a:r>
              <a:rPr lang="en-US" sz="1600">
                <a:solidFill>
                  <a:schemeClr val="bg2">
                    <a:lumMod val="90000"/>
                    <a:lumOff val="10000"/>
                  </a:schemeClr>
                </a:solidFill>
                <a:latin typeface="Century Gothic" panose="020b0502020202020204" pitchFamily="34" charset="0"/>
              </a:rPr>
              <a:t>Options</a:t>
            </a:r>
          </a:p>
          <a:p>
            <a:pPr>
              <a:buClrTx/>
              <a:buFont typeface="Arial" panose="020b0604020202020204" pitchFamily="34" charset="0"/>
              <a:buChar char="•"/>
            </a:pPr>
            <a:r>
              <a:rPr lang="en-US" sz="1600">
                <a:solidFill>
                  <a:schemeClr val="bg2">
                    <a:lumMod val="90000"/>
                    <a:lumOff val="10000"/>
                  </a:schemeClr>
                </a:solidFill>
                <a:latin typeface="Century Gothic" panose="020b0502020202020204" pitchFamily="34" charset="0"/>
              </a:rPr>
              <a:t>Customer Service (how many people at the office know your firm and how many people fully understand your practice)</a:t>
            </a:r>
          </a:p>
          <a:p>
            <a:pPr>
              <a:buClrTx/>
              <a:buFont typeface="Arial" panose="020b0604020202020204" pitchFamily="34" charset="0"/>
              <a:buChar char="•"/>
            </a:pPr>
            <a:r>
              <a:rPr lang="en-US" sz="1600">
                <a:solidFill>
                  <a:schemeClr val="bg2">
                    <a:lumMod val="90000"/>
                    <a:lumOff val="10000"/>
                  </a:schemeClr>
                </a:solidFill>
                <a:latin typeface="Century Gothic" panose="020b0502020202020204" pitchFamily="34" charset="0"/>
              </a:rPr>
              <a:t>Full Service</a:t>
            </a:r>
          </a:p>
        </p:txBody>
      </p:sp>
      <p:sp>
        <p:nvSpPr>
          <p:cNvPr id="4" name="Slide Number Placeholder 3"/>
          <p:cNvSpPr>
            <a:spLocks noGrp="1"/>
          </p:cNvSpPr>
          <p:nvPr>
            <p:ph type="sldNum" sz="quarter" idx="4294967295"/>
          </p:nvPr>
        </p:nvSpPr>
        <p:spPr>
          <a:xfrm>
            <a:off x="7010400" y="6492875"/>
            <a:ext cx="2133600" cy="365125"/>
          </a:xfrm>
        </p:spPr>
        <p:txBody>
          <a:bodyPr/>
          <a:lstStyle/>
          <a:p>
            <a:fld id="{FC090834-15D9-4203-A46F-DA8089D46E47}" type="slidenum">
              <a:rPr lang="en-US" smtClean="0"/>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6" end="6"/>
                                            </p:txEl>
                                          </p:spTgt>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7" end="7"/>
                                            </p:txEl>
                                          </p:spTgt>
                                        </p:tgtEl>
                                      </p:cBhvr>
                                    </p:animEffect>
                                  </p:childTnLst>
                                </p:cTn>
                              </p:par>
                            </p:childTnLst>
                          </p:cTn>
                        </p:par>
                      </p:childTnLst>
                    </p:cTn>
                  </p:par>
                  <p:par>
                    <p:cTn id="55" fill="hold" nodeType="clickPar">
                      <p:stCondLst>
                        <p:cond delay="indefinite"/>
                      </p:stCondLst>
                      <p:childTnLst>
                        <p:par>
                          <p:cTn id="56" fill="hold" nodeType="afterGroup">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8" end="8"/>
                                            </p:txEl>
                                          </p:spTgt>
                                        </p:tgtEl>
                                      </p:cBhvr>
                                    </p:animEffect>
                                  </p:childTnLst>
                                </p:cTn>
                              </p:par>
                            </p:childTnLst>
                          </p:cTn>
                        </p:par>
                      </p:childTnLst>
                    </p:cTn>
                  </p:par>
                  <p:par>
                    <p:cTn id="62" fill="hold" nodeType="clickPar">
                      <p:stCondLst>
                        <p:cond delay="indefinite"/>
                      </p:stCondLst>
                      <p:childTnLst>
                        <p:par>
                          <p:cTn id="63" fill="hold" nodeType="afterGroup">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7"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p:cNvSpPr txBox="1"/>
          <p:nvPr/>
        </p:nvSpPr>
        <p:spPr>
          <a:xfrm>
            <a:off x="1087597" y="1547239"/>
            <a:ext cx="6028712" cy="529375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rPr>
              <a:t>Engagement Letters</a:t>
            </a:r>
          </a:p>
          <a:p>
            <a:pPr marL="742950" lvl="1" indent="-285750">
              <a:buFont typeface="Arial" panose="020b0604020202020204" pitchFamily="34" charset="0"/>
              <a:buChar char="•"/>
            </a:pPr>
            <a:r>
              <a:rPr lang="en-US" sz="2000">
                <a:solidFill>
                  <a:srgbClr val="111111">
                    <a:lumMod val="90000"/>
                    <a:lumOff val="10000"/>
                  </a:srgbClr>
                </a:solidFill>
                <a:latin typeface="Century Gothic" panose="020b0502020202020204" pitchFamily="34" charset="0"/>
              </a:rPr>
              <a:t>Non-Engagement</a:t>
            </a:r>
          </a:p>
          <a:p>
            <a:pPr marL="742950" lvl="1" indent="-285750">
              <a:buFont typeface="Arial" panose="020b0604020202020204" pitchFamily="34" charset="0"/>
              <a:buChar char="•"/>
            </a:pPr>
            <a:r>
              <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rPr>
              <a:t>Dis-Engagement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rPr>
              <a:t>Fee Suits</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rPr>
              <a:t>Attend Risk Management Seminars specific to your areas of Practice</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rPr>
              <a:t>Try not to Dabble in areas out of your comfort zone</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rPr>
              <a:t>Buy Broad Professional Liability Insurance and use it</a:t>
            </a:r>
          </a:p>
          <a:p>
            <a:pPr marR="0" lvl="0" algn="l" defTabSz="914400" rtl="0" eaLnBrk="1" fontAlgn="base" latinLnBrk="0" hangingPunct="1">
              <a:lnSpc>
                <a:spcPct val="100000"/>
              </a:lnSpc>
              <a:spcBef>
                <a:spcPct val="0"/>
              </a:spcBef>
              <a:spcAft>
                <a:spcPct val="0"/>
              </a:spcAft>
              <a:buClrTx/>
              <a:buSzTx/>
              <a:defRPr/>
            </a:pPr>
            <a:endPar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a:ln>
                  <a:noFill/>
                </a:ln>
                <a:solidFill>
                  <a:srgbClr val="111111">
                    <a:lumMod val="90000"/>
                    <a:lumOff val="10000"/>
                  </a:srgbClr>
                </a:solidFill>
                <a:effectLst/>
                <a:uLnTx/>
                <a:uFillTx/>
                <a:latin typeface="Century Gothic" panose="020b0502020202020204" pitchFamily="34" charset="0"/>
              </a:rPr>
              <a:t>Client Selection</a:t>
            </a:r>
          </a:p>
          <a:p>
            <a:pPr marL="0" marR="0" lvl="0" indent="0" algn="l" defTabSz="914400" rtl="0" eaLnBrk="1" fontAlgn="base" latinLnBrk="0" hangingPunct="1">
              <a:lnSpc>
                <a:spcPct val="100000"/>
              </a:lnSpc>
              <a:spcBef>
                <a:spcPts val="900"/>
              </a:spcBef>
              <a:spcAft>
                <a:spcPts val="900"/>
              </a:spcAft>
              <a:buClrTx/>
              <a:buSzTx/>
              <a:buFontTx/>
              <a:buNone/>
              <a:defRPr/>
            </a:pPr>
            <a:endParaRPr kumimoji="0" lang="en-US" sz="1050" b="0" i="0" u="none" strike="noStrike" kern="1200" cap="none" spc="0" normalizeH="0" baseline="0" noProof="0">
              <a:ln>
                <a:noFill/>
              </a:ln>
              <a:solidFill>
                <a:srgbClr val="09549B"/>
              </a:solidFill>
              <a:effectLst/>
              <a:uLnTx/>
              <a:uFillTx/>
              <a:latin typeface="Century Gothic" panose="020b0502020202020204" pitchFamily="34" charset="0"/>
              <a:ea typeface="+mn-ea"/>
              <a:cs typeface="Helvetica" panose="020b0604020202020204" pitchFamily="34" charset="0"/>
            </a:endParaRPr>
          </a:p>
        </p:txBody>
      </p:sp>
      <p:sp>
        <p:nvSpPr>
          <p:cNvPr id="2" name="TextBox 1"/>
          <p:cNvSpPr txBox="1"/>
          <p:nvPr/>
        </p:nvSpPr>
        <p:spPr>
          <a:xfrm>
            <a:off x="1655676" y="512676"/>
            <a:ext cx="547163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FFFF"/>
                </a:solidFill>
                <a:effectLst/>
                <a:uLnTx/>
                <a:uFillTx/>
                <a:latin typeface="Century Gothic" panose="020b0502020202020204" pitchFamily="34" charset="0"/>
              </a:rPr>
              <a:t>Risk Management</a:t>
            </a:r>
          </a:p>
        </p:txBody>
      </p:sp>
    </p:spTree>
    <p:extLst>
      <p:ext uri="{BB962C8B-B14F-4D97-AF65-F5344CB8AC3E}">
        <p14:creationId xmlns:p14="http://schemas.microsoft.com/office/powerpoint/2010/main" val="1218608521"/>
      </p:ext>
    </p:extLst>
  </p:cSld>
  <p:clrMapOvr>
    <a:masterClrMapping/>
  </p:clrMapOvr>
  <mc:AlternateContent>
    <mc:Choice xmlns:p14="http://schemas.microsoft.com/office/powerpoint/2010/main" Requires="p14">
      <p:transition spd="slow" p14:dur="1600">
        <p14:prism isContent="1" isInverted="1"/>
      </p:transition>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a:bodyPr>
          <a:lstStyle/>
          <a:p>
            <a:pPr algn="ctr"/>
            <a:r>
              <a:rPr lang="en-US" sz="4000" b="1">
                <a:latin typeface="Century Gothic" panose="020b0502020202020204" pitchFamily="34" charset="0"/>
              </a:rPr>
              <a:t>Cyber Exposures For Law Firms</a:t>
            </a:r>
            <a:endParaRPr lang="en-US" sz="3200">
              <a:latin typeface="Century Gothic" panose="020b0502020202020204" pitchFamily="34" charset="0"/>
            </a:endParaRPr>
          </a:p>
        </p:txBody>
      </p:sp>
    </p:spTree>
    <p:extLst>
      <p:ext uri="{BB962C8B-B14F-4D97-AF65-F5344CB8AC3E}">
        <p14:creationId xmlns:p14="http://schemas.microsoft.com/office/powerpoint/2010/main" val="2135224648"/>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p:cNvSpPr>
            <a:spLocks noGrp="1"/>
          </p:cNvSpPr>
          <p:nvPr>
            <p:ph type="body" sz="quarter" idx="4294967295"/>
          </p:nvPr>
        </p:nvSpPr>
        <p:spPr>
          <a:xfrm>
            <a:off x="251520" y="2096852"/>
            <a:ext cx="4217988" cy="3970338"/>
          </a:xfrm>
        </p:spPr>
        <p:txBody>
          <a:bodyPr/>
          <a:lstStyle/>
          <a:p>
            <a:pPr>
              <a:buClrTx/>
              <a:buFont typeface="Arial" panose="020b0604020202020204" pitchFamily="34" charset="0"/>
              <a:buChar char="•"/>
            </a:pPr>
            <a:r>
              <a:rPr lang="en-US" sz="1800">
                <a:latin typeface="Century Gothic" panose="020b0502020202020204" pitchFamily="34" charset="0"/>
              </a:rPr>
              <a:t>Rich Collection of Data</a:t>
            </a:r>
          </a:p>
          <a:p>
            <a:pPr lvl="1">
              <a:buClrTx/>
              <a:buFont typeface="Arial" panose="020b0604020202020204" pitchFamily="34" charset="0"/>
              <a:buChar char="•"/>
            </a:pPr>
            <a:r>
              <a:rPr lang="en-US">
                <a:latin typeface="Century Gothic" panose="020b0502020202020204" pitchFamily="34" charset="0"/>
              </a:rPr>
              <a:t>Sensitive Information</a:t>
            </a:r>
          </a:p>
          <a:p>
            <a:pPr lvl="1">
              <a:buClrTx/>
              <a:buFont typeface="Arial" panose="020b0604020202020204" pitchFamily="34" charset="0"/>
              <a:buChar char="•"/>
            </a:pPr>
            <a:r>
              <a:rPr lang="en-US">
                <a:latin typeface="Century Gothic" panose="020b0502020202020204" pitchFamily="34" charset="0"/>
              </a:rPr>
              <a:t>Bank Information</a:t>
            </a:r>
          </a:p>
          <a:p>
            <a:pPr lvl="1">
              <a:buClrTx/>
              <a:buFont typeface="Arial" panose="020b0604020202020204" pitchFamily="34" charset="0"/>
              <a:buChar char="•"/>
            </a:pPr>
            <a:r>
              <a:rPr lang="en-US">
                <a:latin typeface="Century Gothic" panose="020b0502020202020204" pitchFamily="34" charset="0"/>
              </a:rPr>
              <a:t>PII</a:t>
            </a:r>
          </a:p>
          <a:p>
            <a:pPr>
              <a:buClrTx/>
              <a:buFont typeface="Arial" panose="020b0604020202020204" pitchFamily="34" charset="0"/>
              <a:buChar char="•"/>
            </a:pPr>
            <a:r>
              <a:rPr lang="en-US" sz="1800">
                <a:latin typeface="Century Gothic" panose="020b0502020202020204" pitchFamily="34" charset="0"/>
              </a:rPr>
              <a:t>Poor Safeguards</a:t>
            </a:r>
          </a:p>
          <a:p>
            <a:pPr lvl="1">
              <a:buClrTx/>
              <a:buFont typeface="Arial" panose="020b0604020202020204" pitchFamily="34" charset="0"/>
              <a:buChar char="•"/>
            </a:pPr>
            <a:r>
              <a:rPr lang="en-US">
                <a:latin typeface="Century Gothic" panose="020b0502020202020204" pitchFamily="34" charset="0"/>
              </a:rPr>
              <a:t>Lack of internal training and controls</a:t>
            </a:r>
          </a:p>
          <a:p>
            <a:pPr lvl="1">
              <a:buClrTx/>
              <a:buFont typeface="Arial" panose="020b0604020202020204" pitchFamily="34" charset="0"/>
              <a:buChar char="•"/>
            </a:pPr>
            <a:r>
              <a:rPr lang="en-US">
                <a:latin typeface="Century Gothic" panose="020b0502020202020204" pitchFamily="34" charset="0"/>
              </a:rPr>
              <a:t>Lack of IT resources</a:t>
            </a:r>
          </a:p>
          <a:p>
            <a:pPr lvl="1">
              <a:buClrTx/>
              <a:buFont typeface="Arial" panose="020b0604020202020204" pitchFamily="34" charset="0"/>
              <a:buChar char="•"/>
            </a:pPr>
            <a:r>
              <a:rPr lang="en-US">
                <a:latin typeface="Century Gothic" panose="020b0502020202020204" pitchFamily="34" charset="0"/>
              </a:rPr>
              <a:t>Wireless access</a:t>
            </a:r>
          </a:p>
          <a:p>
            <a:pPr lvl="1">
              <a:buClrTx/>
              <a:buFont typeface="Arial" panose="020b0604020202020204" pitchFamily="34" charset="0"/>
              <a:buChar char="•"/>
            </a:pPr>
            <a:r>
              <a:rPr lang="en-US">
                <a:latin typeface="Century Gothic" panose="020b0502020202020204" pitchFamily="34" charset="0"/>
              </a:rPr>
              <a:t>Vendor Management</a:t>
            </a:r>
          </a:p>
          <a:p>
            <a:pPr lvl="1">
              <a:buClrTx/>
              <a:buFont typeface="Arial" panose="020b0604020202020204" pitchFamily="34" charset="0"/>
              <a:buChar char="•"/>
            </a:pPr>
            <a:r>
              <a:rPr lang="en-US">
                <a:latin typeface="Century Gothic" panose="020b0502020202020204" pitchFamily="34" charset="0"/>
              </a:rPr>
              <a:t>Lost of stolen devices</a:t>
            </a:r>
          </a:p>
        </p:txBody>
      </p:sp>
      <p:sp>
        <p:nvSpPr>
          <p:cNvPr id="4" name="Text Placeholder 2"/>
          <p:cNvSpPr txBox="1"/>
          <p:nvPr/>
        </p:nvSpPr>
        <p:spPr>
          <a:xfrm>
            <a:off x="4788024" y="2096852"/>
            <a:ext cx="4217987" cy="3276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a:solidFill>
                  <a:schemeClr val="bg2"/>
                </a:solidFill>
                <a:latin typeface="Century Gothic" panose="020b0502020202020204" pitchFamily="34" charset="0"/>
              </a:rPr>
              <a:t>Internal Exposures</a:t>
            </a:r>
          </a:p>
          <a:p>
            <a:pPr lvl="1">
              <a:buFont typeface="Arial" panose="020b0604020202020204" pitchFamily="34" charset="0"/>
              <a:buChar char="•"/>
            </a:pPr>
            <a:r>
              <a:rPr lang="en-US" sz="1800">
                <a:solidFill>
                  <a:schemeClr val="bg2"/>
                </a:solidFill>
                <a:latin typeface="Century Gothic" panose="020b0502020202020204" pitchFamily="34" charset="0"/>
              </a:rPr>
              <a:t>Rogue employees</a:t>
            </a:r>
          </a:p>
          <a:p>
            <a:pPr lvl="1">
              <a:buFont typeface="Arial" panose="020b0604020202020204" pitchFamily="34" charset="0"/>
              <a:buChar char="•"/>
            </a:pPr>
            <a:r>
              <a:rPr lang="en-US" sz="1800">
                <a:solidFill>
                  <a:schemeClr val="bg2"/>
                </a:solidFill>
                <a:latin typeface="Century Gothic" panose="020b0502020202020204" pitchFamily="34" charset="0"/>
              </a:rPr>
              <a:t>Careless staff</a:t>
            </a:r>
          </a:p>
          <a:p>
            <a:endParaRPr lang="en-US" sz="1800">
              <a:solidFill>
                <a:schemeClr val="bg2"/>
              </a:solidFill>
              <a:latin typeface="Century Gothic" panose="020b0502020202020204" pitchFamily="34" charset="0"/>
            </a:endParaRPr>
          </a:p>
          <a:p>
            <a:r>
              <a:rPr lang="en-US" sz="1800">
                <a:solidFill>
                  <a:schemeClr val="bg2"/>
                </a:solidFill>
                <a:latin typeface="Century Gothic" panose="020b0502020202020204" pitchFamily="34" charset="0"/>
              </a:rPr>
              <a:t>External Exposures</a:t>
            </a:r>
          </a:p>
          <a:p>
            <a:pPr lvl="1">
              <a:buFont typeface="Arial" panose="020b0604020202020204" pitchFamily="34" charset="0"/>
              <a:buChar char="•"/>
            </a:pPr>
            <a:r>
              <a:rPr lang="en-US" sz="1800">
                <a:solidFill>
                  <a:schemeClr val="bg2"/>
                </a:solidFill>
                <a:latin typeface="Century Gothic" panose="020b0502020202020204" pitchFamily="34" charset="0"/>
              </a:rPr>
              <a:t>Business associates, vendors and suppliers</a:t>
            </a:r>
          </a:p>
          <a:p>
            <a:pPr lvl="1">
              <a:buFont typeface="Arial" panose="020b0604020202020204" pitchFamily="34" charset="0"/>
              <a:buChar char="•"/>
            </a:pPr>
            <a:r>
              <a:rPr lang="en-US" sz="1800">
                <a:solidFill>
                  <a:schemeClr val="bg2"/>
                </a:solidFill>
                <a:latin typeface="Century Gothic" panose="020b0502020202020204" pitchFamily="34" charset="0"/>
              </a:rPr>
              <a:t>Organized crime</a:t>
            </a:r>
          </a:p>
          <a:p>
            <a:pPr lvl="1">
              <a:buFont typeface="Arial" panose="020b0604020202020204" pitchFamily="34" charset="0"/>
              <a:buChar char="•"/>
            </a:pPr>
            <a:r>
              <a:rPr lang="en-US" sz="1800">
                <a:solidFill>
                  <a:schemeClr val="bg2"/>
                </a:solidFill>
                <a:latin typeface="Century Gothic" panose="020b0502020202020204" pitchFamily="34" charset="0"/>
              </a:rPr>
              <a:t>Hackers</a:t>
            </a:r>
          </a:p>
        </p:txBody>
      </p:sp>
    </p:spTree>
    <p:extLst>
      <p:ext uri="{BB962C8B-B14F-4D97-AF65-F5344CB8AC3E}">
        <p14:creationId xmlns:p14="http://schemas.microsoft.com/office/powerpoint/2010/main" val="3359649559"/>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txBox="1"/>
          <p:nvPr/>
        </p:nvSpPr>
        <p:spPr>
          <a:xfrm>
            <a:off x="468313" y="5105401"/>
            <a:ext cx="7848600" cy="762000"/>
          </a:xfrm>
          <a:prstGeom prst="rect">
            <a:avLst/>
          </a:prstGeom>
        </p:spPr>
        <p:txBody>
          <a:bodyPr/>
          <a:lstStyle/>
          <a:p>
            <a:pPr marR="0" lvl="0" algn="l" defTabSz="914400" rtl="0" eaLnBrk="0" fontAlgn="base" latinLnBrk="0" hangingPunct="0">
              <a:lnSpc>
                <a:spcPct val="90000"/>
              </a:lnSpc>
              <a:spcBef>
                <a:spcPts val="1200"/>
              </a:spcBef>
              <a:spcAft>
                <a:spcPts val="200"/>
              </a:spcAft>
              <a:buClr>
                <a:srgbClr val="09549B"/>
              </a:buClr>
              <a:buSzTx/>
              <a:defRPr/>
            </a:pPr>
            <a:r>
              <a:rPr kumimoji="0" lang="en-US" sz="1000" b="0" i="0" u="none" strike="noStrike" kern="1200" cap="none" spc="0" normalizeH="0" baseline="0" noProof="0">
                <a:ln>
                  <a:noFill/>
                </a:ln>
                <a:solidFill>
                  <a:schemeClr val="bg2">
                    <a:lumMod val="50000"/>
                  </a:schemeClr>
                </a:solidFill>
                <a:effectLst/>
                <a:uLnTx/>
                <a:uFillTx/>
                <a:cs typeface="+mn-cs"/>
              </a:rPr>
              <a:t>Source: U.S. Securities and Exchange Commission, </a:t>
            </a:r>
            <a:r>
              <a:rPr kumimoji="0" lang="en-US" sz="1050" b="0" i="0" u="none" strike="noStrike" kern="1200" cap="none" spc="0" normalizeH="0" baseline="0" noProof="0">
                <a:ln>
                  <a:noFill/>
                </a:ln>
                <a:solidFill>
                  <a:schemeClr val="bg2">
                    <a:lumMod val="50000"/>
                  </a:schemeClr>
                </a:solidFill>
                <a:effectLst/>
                <a:uLnTx/>
                <a:uFillTx/>
                <a:cs typeface="+mn-cs"/>
              </a:rPr>
              <a:t>“The Need for Greater Focus on the Cybersecurity Challenges Facing Small and Midsize Businesses,”  2015.</a:t>
            </a:r>
          </a:p>
        </p:txBody>
      </p:sp>
      <p:sp>
        <p:nvSpPr>
          <p:cNvPr id="4" name="Content Placeholder 3"/>
          <p:cNvSpPr>
            <a:spLocks noGrp="1"/>
          </p:cNvSpPr>
          <p:nvPr>
            <p:ph sz="half" idx="4294967295"/>
          </p:nvPr>
        </p:nvSpPr>
        <p:spPr>
          <a:xfrm>
            <a:off x="611560" y="1857715"/>
            <a:ext cx="7380287" cy="3628686"/>
          </a:xfrm>
        </p:spPr>
        <p:txBody>
          <a:bodyPr/>
          <a:lstStyle/>
          <a:p>
            <a:pPr lvl="0">
              <a:lnSpc>
                <a:spcPct val="80000"/>
              </a:lnSpc>
              <a:buClrTx/>
              <a:buFont typeface="Arial" panose="020b0604020202020204" pitchFamily="34" charset="0"/>
              <a:buChar char="•"/>
              <a:defRPr/>
            </a:pPr>
            <a:r>
              <a:rPr lang="en-US" sz="2000">
                <a:latin typeface="Century Gothic" panose="020b0502020202020204" pitchFamily="34" charset="0"/>
              </a:rPr>
              <a:t>Small and midsize businesses (SMBs) are the principal target of cybercrime. </a:t>
            </a:r>
          </a:p>
          <a:p>
            <a:pPr marL="742950" lvl="2" indent="-285750">
              <a:lnSpc>
                <a:spcPct val="90000"/>
              </a:lnSpc>
              <a:spcBef>
                <a:spcPts val="200"/>
              </a:spcBef>
              <a:spcAft>
                <a:spcPts val="400"/>
              </a:spcAft>
              <a:buClrTx/>
              <a:buFont typeface="Arial" panose="020b0604020202020204" pitchFamily="34" charset="0"/>
              <a:buChar char="•"/>
              <a:defRPr/>
            </a:pPr>
            <a:r>
              <a:rPr lang="en-US" sz="1600" kern="1200">
                <a:latin typeface="Century Gothic" panose="020b0502020202020204" pitchFamily="34" charset="0"/>
              </a:rPr>
              <a:t>Based on one study, 60 percent of all targeted cyberattacks last year struck SMBs.</a:t>
            </a:r>
          </a:p>
          <a:p>
            <a:pPr lvl="0">
              <a:lnSpc>
                <a:spcPct val="80000"/>
              </a:lnSpc>
              <a:buClrTx/>
              <a:buFont typeface="Arial" panose="020b0604020202020204" pitchFamily="34" charset="0"/>
              <a:buChar char="•"/>
              <a:defRPr/>
            </a:pPr>
            <a:r>
              <a:rPr lang="en-US" sz="2000">
                <a:latin typeface="Century Gothic" panose="020b0502020202020204" pitchFamily="34" charset="0"/>
              </a:rPr>
              <a:t>SMBs are easier targets than larger organizations.</a:t>
            </a:r>
          </a:p>
          <a:p>
            <a:pPr lvl="0">
              <a:lnSpc>
                <a:spcPct val="80000"/>
              </a:lnSpc>
              <a:buClrTx/>
              <a:buFont typeface="Arial" panose="020b0604020202020204" pitchFamily="34" charset="0"/>
              <a:buChar char="•"/>
              <a:defRPr/>
            </a:pPr>
            <a:r>
              <a:rPr lang="en-US" sz="2000">
                <a:latin typeface="Century Gothic" panose="020b0502020202020204" pitchFamily="34" charset="0"/>
              </a:rPr>
              <a:t>Many SMBs lack sufficient resources and in-house expertise to address cyberattacks.</a:t>
            </a:r>
          </a:p>
          <a:p>
            <a:pPr lvl="0">
              <a:lnSpc>
                <a:spcPct val="80000"/>
              </a:lnSpc>
              <a:buClrTx/>
              <a:buFont typeface="Arial" panose="020b0604020202020204" pitchFamily="34" charset="0"/>
              <a:buChar char="•"/>
              <a:defRPr/>
            </a:pPr>
            <a:r>
              <a:rPr lang="en-US" sz="2000">
                <a:latin typeface="Century Gothic" panose="020b0502020202020204" pitchFamily="34" charset="0"/>
              </a:rPr>
              <a:t>It has been estimated that half of the small businesses that suffer a cyberattack go out of business within six months as a result. </a:t>
            </a:r>
          </a:p>
          <a:p>
            <a:endParaRPr lang="en-US"/>
          </a:p>
        </p:txBody>
      </p:sp>
    </p:spTree>
    <p:extLst>
      <p:ext uri="{BB962C8B-B14F-4D97-AF65-F5344CB8AC3E}">
        <p14:creationId xmlns:p14="http://schemas.microsoft.com/office/powerpoint/2010/main" val="20979626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40738" name="Rectangle 2"/>
          <p:cNvSpPr>
            <a:spLocks noGrp="1" noChangeArrowheads="1"/>
          </p:cNvSpPr>
          <p:nvPr>
            <p:ph type="title" idx="4294967295"/>
          </p:nvPr>
        </p:nvSpPr>
        <p:spPr>
          <a:xfrm>
            <a:off x="3223" y="548680"/>
            <a:ext cx="7848600" cy="498475"/>
          </a:xfrm>
        </p:spPr>
        <p:txBody>
          <a:bodyPr>
            <a:normAutofit/>
          </a:bodyPr>
          <a:lstStyle/>
          <a:p>
            <a:pPr algn="ctr" eaLnBrk="1" hangingPunct="1">
              <a:defRPr/>
            </a:pPr>
            <a:r>
              <a:rPr lang="en-US">
                <a:solidFill>
                  <a:schemeClr val="bg1"/>
                </a:solidFill>
                <a:latin typeface="Century Gothic" panose="020b0502020202020204" pitchFamily="34" charset="0"/>
              </a:rPr>
              <a:t>Agenda</a:t>
            </a:r>
          </a:p>
        </p:txBody>
      </p:sp>
      <p:sp>
        <p:nvSpPr>
          <p:cNvPr id="5123" name="Rectangle 3"/>
          <p:cNvSpPr>
            <a:spLocks noGrp="1" noChangeArrowheads="1"/>
          </p:cNvSpPr>
          <p:nvPr>
            <p:ph idx="4294967295"/>
          </p:nvPr>
        </p:nvSpPr>
        <p:spPr>
          <a:xfrm>
            <a:off x="242493" y="1520788"/>
            <a:ext cx="7848600" cy="5232400"/>
          </a:xfrm>
        </p:spPr>
        <p:txBody>
          <a:bodyPr>
            <a:normAutofit fontScale="77500" lnSpcReduction="20000"/>
          </a:bodyPr>
          <a:lstStyle/>
          <a:p>
            <a:pPr eaLnBrk="1" hangingPunct="1"/>
            <a:r>
              <a:rPr lang="en-US"/>
              <a:t> </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Your Role / Applications</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The policy</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Claims made, Prior Acts and Tail Coverage</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Who is Insured and What is Covered</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Professional Liability claims – when to report</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Selecting a Carrier/Policy/Broker</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Risk Management /Engagement Letter </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Cyber Liability Exposures For Law Firms</a:t>
            </a:r>
          </a:p>
          <a:p>
            <a:pPr eaLnBrk="1" hangingPunct="1">
              <a:spcBef>
                <a:spcPts val="1200"/>
              </a:spcBef>
              <a:spcAft>
                <a:spcPts val="1200"/>
              </a:spcAft>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Cyber Liability Insurance</a:t>
            </a:r>
          </a:p>
          <a:p>
            <a:pPr eaLnBrk="1" hangingPunct="1">
              <a:spcBef>
                <a:spcPts val="1200"/>
              </a:spcBef>
              <a:spcAft>
                <a:spcPts val="1200"/>
              </a:spcAft>
            </a:pPr>
            <a:r>
              <a:rPr lang="en-US" sz="2400">
                <a:solidFill>
                  <a:schemeClr val="bg2">
                    <a:lumMod val="75000"/>
                    <a:lumOff val="25000"/>
                  </a:schemeClr>
                </a:solidFill>
                <a:latin typeface="Century Gothic" panose="020b0502020202020204" pitchFamily="34" charset="0"/>
              </a:rPr>
              <a:t>	</a:t>
            </a:r>
            <a:endParaRPr lang="en-US" sz="2400">
              <a:latin typeface="Century Gothic" panose="020b0502020202020204" pitchFamily="34" charset="0"/>
            </a:endParaRPr>
          </a:p>
        </p:txBody>
      </p:sp>
      <p:sp>
        <p:nvSpPr>
          <p:cNvPr id="7" name="Slide Number Placeholder 6"/>
          <p:cNvSpPr>
            <a:spLocks noGrp="1"/>
          </p:cNvSpPr>
          <p:nvPr>
            <p:ph type="sldNum" sz="quarter" idx="4294967295"/>
          </p:nvPr>
        </p:nvSpPr>
        <p:spPr>
          <a:xfrm>
            <a:off x="7010400" y="6492875"/>
            <a:ext cx="2133600" cy="365125"/>
          </a:xfrm>
        </p:spPr>
        <p:txBody>
          <a:bodyPr>
            <a:normAutofit/>
          </a:bodyPr>
          <a:lstStyle/>
          <a:p>
            <a:fld id="{FC090834-15D9-4203-A46F-DA8089D46E47}" type="slidenum">
              <a:rPr lang="en-US" smtClean="0"/>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40738"/>
                                        </p:tgtEl>
                                        <p:attrNameLst>
                                          <p:attrName>style.visibility</p:attrName>
                                        </p:attrNameLst>
                                      </p:cBhvr>
                                      <p:to>
                                        <p:strVal val="visible"/>
                                      </p:to>
                                    </p:set>
                                    <p:anim calcmode="lin" valueType="num">
                                      <p:cBhvr>
                                        <p:cTn id="7" dur="1000" fill="hold"/>
                                        <p:tgtEl>
                                          <p:spTgt spid="1140738"/>
                                        </p:tgtEl>
                                        <p:attrNameLst>
                                          <p:attrName>ppt_w</p:attrName>
                                        </p:attrNameLst>
                                      </p:cBhvr>
                                      <p:tavLst>
                                        <p:tav tm="0">
                                          <p:val>
                                            <p:strVal val="#ppt_w*0.70"/>
                                          </p:val>
                                        </p:tav>
                                        <p:tav tm="100000">
                                          <p:val>
                                            <p:strVal val="#ppt_w"/>
                                          </p:val>
                                        </p:tav>
                                      </p:tavLst>
                                    </p:anim>
                                    <p:anim calcmode="lin" valueType="num">
                                      <p:cBhvr>
                                        <p:cTn id="8" dur="1000" fill="hold"/>
                                        <p:tgtEl>
                                          <p:spTgt spid="1140738"/>
                                        </p:tgtEl>
                                        <p:attrNameLst>
                                          <p:attrName>ppt_h</p:attrName>
                                        </p:attrNameLst>
                                      </p:cBhvr>
                                      <p:tavLst>
                                        <p:tav tm="0">
                                          <p:val>
                                            <p:strVal val="#ppt_h"/>
                                          </p:val>
                                        </p:tav>
                                        <p:tav tm="100000">
                                          <p:val>
                                            <p:strVal val="#ppt_h"/>
                                          </p:val>
                                        </p:tav>
                                      </p:tavLst>
                                    </p:anim>
                                    <p:animEffect transition="in" filter="fade">
                                      <p:cBhvr>
                                        <p:cTn id="9" dur="1000"/>
                                        <p:tgtEl>
                                          <p:spTgt spid="1140738"/>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p:cTn id="14"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123">
                                            <p:txEl>
                                              <p:pRg st="0" end="0"/>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 calcmode="lin" valueType="num">
                                      <p:cBhvr>
                                        <p:cTn id="21" dur="1000" fill="hold"/>
                                        <p:tgtEl>
                                          <p:spTgt spid="512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512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123">
                                            <p:txEl>
                                              <p:pRg st="1" end="1"/>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123">
                                            <p:txEl>
                                              <p:pRg st="2" end="2"/>
                                            </p:txEl>
                                          </p:spTgt>
                                        </p:tgtEl>
                                        <p:attrNameLst>
                                          <p:attrName>style.visibility</p:attrName>
                                        </p:attrNameLst>
                                      </p:cBhvr>
                                      <p:to>
                                        <p:strVal val="visible"/>
                                      </p:to>
                                    </p:set>
                                    <p:anim calcmode="lin" valueType="num">
                                      <p:cBhvr>
                                        <p:cTn id="28" dur="1000" fill="hold"/>
                                        <p:tgtEl>
                                          <p:spTgt spid="512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123">
                                            <p:txEl>
                                              <p:pRg st="2" end="2"/>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123">
                                            <p:txEl>
                                              <p:pRg st="3" end="3"/>
                                            </p:txEl>
                                          </p:spTgt>
                                        </p:tgtEl>
                                        <p:attrNameLst>
                                          <p:attrName>style.visibility</p:attrName>
                                        </p:attrNameLst>
                                      </p:cBhvr>
                                      <p:to>
                                        <p:strVal val="visible"/>
                                      </p:to>
                                    </p:set>
                                    <p:anim calcmode="lin" valueType="num">
                                      <p:cBhvr>
                                        <p:cTn id="35" dur="1000" fill="hold"/>
                                        <p:tgtEl>
                                          <p:spTgt spid="512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512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123">
                                            <p:txEl>
                                              <p:pRg st="3" end="3"/>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123">
                                            <p:txEl>
                                              <p:pRg st="4" end="4"/>
                                            </p:txEl>
                                          </p:spTgt>
                                        </p:tgtEl>
                                        <p:attrNameLst>
                                          <p:attrName>style.visibility</p:attrName>
                                        </p:attrNameLst>
                                      </p:cBhvr>
                                      <p:to>
                                        <p:strVal val="visible"/>
                                      </p:to>
                                    </p:set>
                                    <p:anim calcmode="lin" valueType="num">
                                      <p:cBhvr>
                                        <p:cTn id="42" dur="1000" fill="hold"/>
                                        <p:tgtEl>
                                          <p:spTgt spid="512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512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5123">
                                            <p:txEl>
                                              <p:pRg st="4" end="4"/>
                                            </p:txEl>
                                          </p:spTgt>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123">
                                            <p:txEl>
                                              <p:pRg st="5" end="5"/>
                                            </p:txEl>
                                          </p:spTgt>
                                        </p:tgtEl>
                                        <p:attrNameLst>
                                          <p:attrName>style.visibility</p:attrName>
                                        </p:attrNameLst>
                                      </p:cBhvr>
                                      <p:to>
                                        <p:strVal val="visible"/>
                                      </p:to>
                                    </p:set>
                                    <p:anim calcmode="lin" valueType="num">
                                      <p:cBhvr>
                                        <p:cTn id="49" dur="1000" fill="hold"/>
                                        <p:tgtEl>
                                          <p:spTgt spid="512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512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5123">
                                            <p:txEl>
                                              <p:pRg st="5" end="5"/>
                                            </p:txEl>
                                          </p:spTgt>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123">
                                            <p:txEl>
                                              <p:pRg st="6" end="6"/>
                                            </p:txEl>
                                          </p:spTgt>
                                        </p:tgtEl>
                                        <p:attrNameLst>
                                          <p:attrName>style.visibility</p:attrName>
                                        </p:attrNameLst>
                                      </p:cBhvr>
                                      <p:to>
                                        <p:strVal val="visible"/>
                                      </p:to>
                                    </p:set>
                                    <p:anim calcmode="lin" valueType="num">
                                      <p:cBhvr>
                                        <p:cTn id="56" dur="1000" fill="hold"/>
                                        <p:tgtEl>
                                          <p:spTgt spid="5123">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512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5123">
                                            <p:txEl>
                                              <p:pRg st="6" end="6"/>
                                            </p:txEl>
                                          </p:spTgt>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5123">
                                            <p:txEl>
                                              <p:pRg st="7" end="7"/>
                                            </p:txEl>
                                          </p:spTgt>
                                        </p:tgtEl>
                                        <p:attrNameLst>
                                          <p:attrName>style.visibility</p:attrName>
                                        </p:attrNameLst>
                                      </p:cBhvr>
                                      <p:to>
                                        <p:strVal val="visible"/>
                                      </p:to>
                                    </p:set>
                                    <p:anim calcmode="lin" valueType="num">
                                      <p:cBhvr>
                                        <p:cTn id="63" dur="1000" fill="hold"/>
                                        <p:tgtEl>
                                          <p:spTgt spid="5123">
                                            <p:txEl>
                                              <p:pRg st="7" end="7"/>
                                            </p:txEl>
                                          </p:spTgt>
                                        </p:tgtEl>
                                        <p:attrNameLst>
                                          <p:attrName>ppt_w</p:attrName>
                                        </p:attrNameLst>
                                      </p:cBhvr>
                                      <p:tavLst>
                                        <p:tav tm="0">
                                          <p:val>
                                            <p:strVal val="#ppt_w*0.70"/>
                                          </p:val>
                                        </p:tav>
                                        <p:tav tm="100000">
                                          <p:val>
                                            <p:strVal val="#ppt_w"/>
                                          </p:val>
                                        </p:tav>
                                      </p:tavLst>
                                    </p:anim>
                                    <p:anim calcmode="lin" valueType="num">
                                      <p:cBhvr>
                                        <p:cTn id="64" dur="1000" fill="hold"/>
                                        <p:tgtEl>
                                          <p:spTgt spid="512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5123">
                                            <p:txEl>
                                              <p:pRg st="7" end="7"/>
                                            </p:txEl>
                                          </p:spTgt>
                                        </p:tgtEl>
                                      </p:cBhvr>
                                    </p:animEffect>
                                  </p:childTnLst>
                                </p:cTn>
                              </p:par>
                            </p:childTnLst>
                          </p:cTn>
                        </p:par>
                      </p:childTnLst>
                    </p:cTn>
                  </p:par>
                  <p:par>
                    <p:cTn id="66" fill="hold" nodeType="clickPar">
                      <p:stCondLst>
                        <p:cond delay="indefinite"/>
                      </p:stCondLst>
                      <p:childTnLst>
                        <p:par>
                          <p:cTn id="67" fill="hold" nodeType="after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5123">
                                            <p:txEl>
                                              <p:pRg st="8" end="8"/>
                                            </p:txEl>
                                          </p:spTgt>
                                        </p:tgtEl>
                                        <p:attrNameLst>
                                          <p:attrName>style.visibility</p:attrName>
                                        </p:attrNameLst>
                                      </p:cBhvr>
                                      <p:to>
                                        <p:strVal val="visible"/>
                                      </p:to>
                                    </p:set>
                                    <p:anim calcmode="lin" valueType="num">
                                      <p:cBhvr>
                                        <p:cTn id="70" dur="1000" fill="hold"/>
                                        <p:tgtEl>
                                          <p:spTgt spid="5123">
                                            <p:txEl>
                                              <p:pRg st="8" end="8"/>
                                            </p:txEl>
                                          </p:spTgt>
                                        </p:tgtEl>
                                        <p:attrNameLst>
                                          <p:attrName>ppt_w</p:attrName>
                                        </p:attrNameLst>
                                      </p:cBhvr>
                                      <p:tavLst>
                                        <p:tav tm="0">
                                          <p:val>
                                            <p:strVal val="#ppt_w*0.70"/>
                                          </p:val>
                                        </p:tav>
                                        <p:tav tm="100000">
                                          <p:val>
                                            <p:strVal val="#ppt_w"/>
                                          </p:val>
                                        </p:tav>
                                      </p:tavLst>
                                    </p:anim>
                                    <p:anim calcmode="lin" valueType="num">
                                      <p:cBhvr>
                                        <p:cTn id="71" dur="1000" fill="hold"/>
                                        <p:tgtEl>
                                          <p:spTgt spid="5123">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5123">
                                            <p:txEl>
                                              <p:pRg st="8" end="8"/>
                                            </p:txEl>
                                          </p:spTgt>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5123">
                                            <p:txEl>
                                              <p:pRg st="9" end="9"/>
                                            </p:txEl>
                                          </p:spTgt>
                                        </p:tgtEl>
                                        <p:attrNameLst>
                                          <p:attrName>style.visibility</p:attrName>
                                        </p:attrNameLst>
                                      </p:cBhvr>
                                      <p:to>
                                        <p:strVal val="visible"/>
                                      </p:to>
                                    </p:set>
                                    <p:anim calcmode="lin" valueType="num">
                                      <p:cBhvr>
                                        <p:cTn id="77" dur="1000" fill="hold"/>
                                        <p:tgtEl>
                                          <p:spTgt spid="5123">
                                            <p:txEl>
                                              <p:pRg st="9" end="9"/>
                                            </p:txEl>
                                          </p:spTgt>
                                        </p:tgtEl>
                                        <p:attrNameLst>
                                          <p:attrName>ppt_w</p:attrName>
                                        </p:attrNameLst>
                                      </p:cBhvr>
                                      <p:tavLst>
                                        <p:tav tm="0">
                                          <p:val>
                                            <p:strVal val="#ppt_w*0.70"/>
                                          </p:val>
                                        </p:tav>
                                        <p:tav tm="100000">
                                          <p:val>
                                            <p:strVal val="#ppt_w"/>
                                          </p:val>
                                        </p:tav>
                                      </p:tavLst>
                                    </p:anim>
                                    <p:anim calcmode="lin" valueType="num">
                                      <p:cBhvr>
                                        <p:cTn id="78" dur="1000" fill="hold"/>
                                        <p:tgtEl>
                                          <p:spTgt spid="5123">
                                            <p:txEl>
                                              <p:pRg st="9" end="9"/>
                                            </p:txEl>
                                          </p:spTgt>
                                        </p:tgtEl>
                                        <p:attrNameLst>
                                          <p:attrName>ppt_h</p:attrName>
                                        </p:attrNameLst>
                                      </p:cBhvr>
                                      <p:tavLst>
                                        <p:tav tm="0">
                                          <p:val>
                                            <p:strVal val="#ppt_h"/>
                                          </p:val>
                                        </p:tav>
                                        <p:tav tm="100000">
                                          <p:val>
                                            <p:strVal val="#ppt_h"/>
                                          </p:val>
                                        </p:tav>
                                      </p:tavLst>
                                    </p:anim>
                                    <p:animEffect transition="in" filter="fade">
                                      <p:cBhvr>
                                        <p:cTn id="79" dur="1000"/>
                                        <p:tgtEl>
                                          <p:spTgt spid="5123">
                                            <p:txEl>
                                              <p:pRg st="9" end="9"/>
                                            </p:txEl>
                                          </p:spTgt>
                                        </p:tgtEl>
                                      </p:cBhvr>
                                    </p:animEffect>
                                  </p:childTnLst>
                                </p:cTn>
                              </p:par>
                            </p:childTnLst>
                          </p:cTn>
                        </p:par>
                      </p:childTnLst>
                    </p:cTn>
                  </p:par>
                  <p:par>
                    <p:cTn id="80" fill="hold" nodeType="clickPar">
                      <p:stCondLst>
                        <p:cond delay="indefinite"/>
                      </p:stCondLst>
                      <p:childTnLst>
                        <p:par>
                          <p:cTn id="81" fill="hold" nodeType="afterGroup">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5123">
                                            <p:txEl>
                                              <p:pRg st="10" end="10"/>
                                            </p:txEl>
                                          </p:spTgt>
                                        </p:tgtEl>
                                        <p:attrNameLst>
                                          <p:attrName>style.visibility</p:attrName>
                                        </p:attrNameLst>
                                      </p:cBhvr>
                                      <p:to>
                                        <p:strVal val="visible"/>
                                      </p:to>
                                    </p:set>
                                    <p:anim calcmode="lin" valueType="num">
                                      <p:cBhvr>
                                        <p:cTn id="84" dur="1000" fill="hold"/>
                                        <p:tgtEl>
                                          <p:spTgt spid="5123">
                                            <p:txEl>
                                              <p:pRg st="10" end="10"/>
                                            </p:txEl>
                                          </p:spTgt>
                                        </p:tgtEl>
                                        <p:attrNameLst>
                                          <p:attrName>ppt_w</p:attrName>
                                        </p:attrNameLst>
                                      </p:cBhvr>
                                      <p:tavLst>
                                        <p:tav tm="0">
                                          <p:val>
                                            <p:strVal val="#ppt_w*0.70"/>
                                          </p:val>
                                        </p:tav>
                                        <p:tav tm="100000">
                                          <p:val>
                                            <p:strVal val="#ppt_w"/>
                                          </p:val>
                                        </p:tav>
                                      </p:tavLst>
                                    </p:anim>
                                    <p:anim calcmode="lin" valueType="num">
                                      <p:cBhvr>
                                        <p:cTn id="85" dur="1000" fill="hold"/>
                                        <p:tgtEl>
                                          <p:spTgt spid="5123">
                                            <p:txEl>
                                              <p:pRg st="10" end="10"/>
                                            </p:txEl>
                                          </p:spTgt>
                                        </p:tgtEl>
                                        <p:attrNameLst>
                                          <p:attrName>ppt_h</p:attrName>
                                        </p:attrNameLst>
                                      </p:cBhvr>
                                      <p:tavLst>
                                        <p:tav tm="0">
                                          <p:val>
                                            <p:strVal val="#ppt_h"/>
                                          </p:val>
                                        </p:tav>
                                        <p:tav tm="100000">
                                          <p:val>
                                            <p:strVal val="#ppt_h"/>
                                          </p:val>
                                        </p:tav>
                                      </p:tavLst>
                                    </p:anim>
                                    <p:animEffect transition="in" filter="fade">
                                      <p:cBhvr>
                                        <p:cTn id="86" dur="10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38" grpId="0"/>
      <p:bldP spid="5123" grpId="0" uiExpand="1" build="p"/>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a:bodyPr>
          <a:lstStyle/>
          <a:p>
            <a:pPr algn="ctr"/>
            <a:r>
              <a:rPr lang="en-US" sz="4400" b="1">
                <a:latin typeface="Century Gothic" panose="020b0502020202020204" pitchFamily="34" charset="0"/>
              </a:rPr>
              <a:t>Cyber Exposure and the Need for Insurance</a:t>
            </a:r>
            <a:endParaRPr lang="en-US" sz="3600">
              <a:latin typeface="Century Gothic" panose="020b0502020202020204" pitchFamily="34" charset="0"/>
            </a:endParaRPr>
          </a:p>
        </p:txBody>
      </p:sp>
    </p:spTree>
    <p:extLst>
      <p:ext uri="{BB962C8B-B14F-4D97-AF65-F5344CB8AC3E}">
        <p14:creationId xmlns:p14="http://schemas.microsoft.com/office/powerpoint/2010/main" val="215413189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nvPr>
        </p:nvSpPr>
        <p:spPr>
          <a:xfrm>
            <a:off x="914400" y="476672"/>
            <a:ext cx="8229600" cy="501676"/>
          </a:xfrm>
        </p:spPr>
        <p:txBody>
          <a:bodyPr/>
          <a:lstStyle/>
          <a:p>
            <a:r>
              <a:rPr lang="en-US" b="1">
                <a:solidFill>
                  <a:schemeClr val="bg1"/>
                </a:solidFill>
                <a:latin typeface="Century Gothic" panose="020b0502020202020204" pitchFamily="34" charset="0"/>
              </a:rPr>
              <a:t>Cyber Exposures – Cyber Loss</a:t>
            </a:r>
          </a:p>
        </p:txBody>
      </p:sp>
      <p:sp>
        <p:nvSpPr>
          <p:cNvPr id="4" name="Text Placeholder 2"/>
          <p:cNvSpPr txBox="1"/>
          <p:nvPr/>
        </p:nvSpPr>
        <p:spPr>
          <a:xfrm>
            <a:off x="4819135" y="2057400"/>
            <a:ext cx="4141787" cy="3124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solidFill>
                  <a:schemeClr val="bg2"/>
                </a:solidFill>
                <a:latin typeface="Century Gothic" panose="020b0502020202020204" pitchFamily="34" charset="0"/>
              </a:rPr>
              <a:t>Regulatory actions and scrutiny</a:t>
            </a:r>
          </a:p>
          <a:p>
            <a:r>
              <a:rPr lang="en-US" sz="2000">
                <a:solidFill>
                  <a:schemeClr val="bg2"/>
                </a:solidFill>
                <a:latin typeface="Century Gothic" panose="020b0502020202020204" pitchFamily="34" charset="0"/>
              </a:rPr>
              <a:t>Loss or damage to reputation</a:t>
            </a:r>
          </a:p>
          <a:p>
            <a:r>
              <a:rPr lang="en-US" sz="2000">
                <a:solidFill>
                  <a:schemeClr val="bg2"/>
                </a:solidFill>
                <a:latin typeface="Century Gothic" panose="020b0502020202020204" pitchFamily="34" charset="0"/>
              </a:rPr>
              <a:t>Cyber-extortion</a:t>
            </a:r>
          </a:p>
          <a:p>
            <a:r>
              <a:rPr lang="en-US" sz="2000">
                <a:solidFill>
                  <a:schemeClr val="bg2"/>
                </a:solidFill>
                <a:latin typeface="Century Gothic" panose="020b0502020202020204" pitchFamily="34" charset="0"/>
              </a:rPr>
              <a:t>Cyber-terrorism</a:t>
            </a:r>
          </a:p>
          <a:p>
            <a:r>
              <a:rPr lang="en-US" sz="2000">
                <a:solidFill>
                  <a:schemeClr val="bg2"/>
                </a:solidFill>
                <a:latin typeface="Century Gothic" panose="020b0502020202020204" pitchFamily="34" charset="0"/>
              </a:rPr>
              <a:t>Management time expended on breach response</a:t>
            </a:r>
            <a:r>
              <a:rPr lang="en-US" sz="2000">
                <a:solidFill>
                  <a:schemeClr val="bg2"/>
                </a:solidFill>
              </a:rPr>
              <a:t> </a:t>
            </a:r>
          </a:p>
          <a:p>
            <a:pPr marL="457200" lvl="1" indent="0">
              <a:buNone/>
            </a:pPr>
            <a:endParaRPr lang="en-US" sz="2000">
              <a:latin typeface="Century Gothic" panose="020b0502020202020204" pitchFamily="34" charset="0"/>
            </a:endParaRPr>
          </a:p>
        </p:txBody>
      </p:sp>
    </p:spTree>
    <p:extLst>
      <p:ext uri="{BB962C8B-B14F-4D97-AF65-F5344CB8AC3E}">
        <p14:creationId xmlns:p14="http://schemas.microsoft.com/office/powerpoint/2010/main" val="1319113595"/>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nvPr>
        </p:nvSpPr>
        <p:spPr>
          <a:xfrm>
            <a:off x="0" y="368660"/>
            <a:ext cx="8013068" cy="911019"/>
          </a:xfrm>
        </p:spPr>
        <p:txBody>
          <a:bodyPr/>
          <a:lstStyle/>
          <a:p>
            <a:pPr algn="ctr"/>
            <a:r>
              <a:rPr lang="en-US" b="1">
                <a:solidFill>
                  <a:schemeClr val="bg1"/>
                </a:solidFill>
                <a:latin typeface="Century Gothic" panose="020b0502020202020204" pitchFamily="34" charset="0"/>
              </a:rPr>
              <a:t>Cyber Exposures – How a Law Firm can Protect itself</a:t>
            </a:r>
          </a:p>
        </p:txBody>
      </p:sp>
      <p:sp>
        <p:nvSpPr>
          <p:cNvPr id="4" name="Text Placeholder 2"/>
          <p:cNvSpPr txBox="1"/>
          <p:nvPr/>
        </p:nvSpPr>
        <p:spPr>
          <a:xfrm>
            <a:off x="658814" y="2362200"/>
            <a:ext cx="3913187" cy="3124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solidFill>
                  <a:schemeClr val="bg2"/>
                </a:solidFill>
                <a:latin typeface="Century Gothic" panose="020b0502020202020204" pitchFamily="34" charset="0"/>
              </a:rPr>
              <a:t>Buy Cyber Coverage!</a:t>
            </a:r>
          </a:p>
          <a:p>
            <a:r>
              <a:rPr lang="en-US" sz="2400">
                <a:solidFill>
                  <a:schemeClr val="bg2"/>
                </a:solidFill>
                <a:latin typeface="Century Gothic" panose="020b0502020202020204" pitchFamily="34" charset="0"/>
              </a:rPr>
              <a:t>Incident Response Planning</a:t>
            </a:r>
          </a:p>
          <a:p>
            <a:r>
              <a:rPr lang="en-US" sz="2400">
                <a:solidFill>
                  <a:schemeClr val="bg2"/>
                </a:solidFill>
                <a:latin typeface="Century Gothic" panose="020b0502020202020204" pitchFamily="34" charset="0"/>
              </a:rPr>
              <a:t>Employee Training</a:t>
            </a:r>
          </a:p>
          <a:p>
            <a:r>
              <a:rPr lang="en-US" sz="2400">
                <a:solidFill>
                  <a:schemeClr val="bg2"/>
                </a:solidFill>
                <a:latin typeface="Century Gothic" panose="020b0502020202020204" pitchFamily="34" charset="0"/>
              </a:rPr>
              <a:t>Risk Analysis</a:t>
            </a:r>
          </a:p>
          <a:p>
            <a:r>
              <a:rPr lang="en-US" sz="2400">
                <a:solidFill>
                  <a:schemeClr val="bg2"/>
                </a:solidFill>
                <a:latin typeface="Century Gothic" panose="020b0502020202020204" pitchFamily="34" charset="0"/>
              </a:rPr>
              <a:t>Encryption</a:t>
            </a:r>
          </a:p>
          <a:p>
            <a:r>
              <a:rPr lang="en-US" sz="2400">
                <a:solidFill>
                  <a:schemeClr val="bg2"/>
                </a:solidFill>
                <a:latin typeface="Century Gothic" panose="020b0502020202020204" pitchFamily="34" charset="0"/>
              </a:rPr>
              <a:t>MFA</a:t>
            </a:r>
          </a:p>
          <a:p>
            <a:pPr marL="457200" lvl="1" indent="0">
              <a:buNone/>
            </a:pPr>
            <a:endParaRPr lang="en-US" sz="2400">
              <a:latin typeface="Century Gothic" panose="020b0502020202020204" pitchFamily="34" charset="0"/>
            </a:endParaRPr>
          </a:p>
        </p:txBody>
      </p:sp>
    </p:spTree>
    <p:extLst>
      <p:ext uri="{BB962C8B-B14F-4D97-AF65-F5344CB8AC3E}">
        <p14:creationId xmlns:p14="http://schemas.microsoft.com/office/powerpoint/2010/main" val="194206168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nvPr>
        </p:nvSpPr>
        <p:spPr>
          <a:xfrm>
            <a:off x="107504" y="512676"/>
            <a:ext cx="8229600" cy="501676"/>
          </a:xfrm>
        </p:spPr>
        <p:txBody>
          <a:bodyPr/>
          <a:lstStyle/>
          <a:p>
            <a:pPr algn="ctr"/>
            <a:r>
              <a:rPr lang="en-US" b="1">
                <a:solidFill>
                  <a:schemeClr val="bg1"/>
                </a:solidFill>
              </a:rPr>
              <a:t>Insurance Coverage Gaps</a:t>
            </a:r>
          </a:p>
        </p:txBody>
      </p:sp>
      <p:pic>
        <p:nvPicPr>
          <p:cNvPr id="6" name="Picture 5">
            <a:extLst>
              <a:ext uri="{FF2B5EF4-FFF2-40B4-BE49-F238E27FC236}">
                <a16:creationId xmlns:a16="http://schemas.microsoft.com/office/drawing/2014/main" id="{F53CD200-4BCD-4B36-9828-3501ED7C34F3}"/>
              </a:ext>
            </a:extLst>
          </p:cNvPr>
          <p:cNvPicPr>
            <a:picLocks noChangeAspect="1"/>
          </p:cNvPicPr>
          <p:nvPr/>
        </p:nvPicPr>
        <p:blipFill>
          <a:blip r:embed="rId3"/>
          <a:stretch>
            <a:fillRect/>
          </a:stretch>
        </p:blipFill>
        <p:spPr>
          <a:xfrm>
            <a:off x="609602" y="4800600"/>
            <a:ext cx="3809999" cy="1127522"/>
          </a:xfrm>
          <a:prstGeom prst="rect">
            <a:avLst/>
          </a:prstGeom>
        </p:spPr>
      </p:pic>
      <p:pic>
        <p:nvPicPr>
          <p:cNvPr id="4" name="Picture 3">
            <a:extLst>
              <a:ext uri="{FF2B5EF4-FFF2-40B4-BE49-F238E27FC236}">
                <a16:creationId xmlns:a16="http://schemas.microsoft.com/office/drawing/2014/main" id="{B4196C4C-D95A-4752-8F45-C40861F80982}"/>
              </a:ext>
            </a:extLst>
          </p:cNvPr>
          <p:cNvPicPr>
            <a:picLocks noChangeAspect="1"/>
          </p:cNvPicPr>
          <p:nvPr/>
        </p:nvPicPr>
        <p:blipFill>
          <a:blip r:embed="rId4"/>
          <a:stretch>
            <a:fillRect/>
          </a:stretch>
        </p:blipFill>
        <p:spPr>
          <a:xfrm>
            <a:off x="506413" y="2136536"/>
            <a:ext cx="7214444" cy="2584928"/>
          </a:xfrm>
          <a:prstGeom prst="rect">
            <a:avLst/>
          </a:prstGeom>
        </p:spPr>
      </p:pic>
      <p:pic>
        <p:nvPicPr>
          <p:cNvPr id="5" name="Picture 4">
            <a:extLst>
              <a:ext uri="{FF2B5EF4-FFF2-40B4-BE49-F238E27FC236}">
                <a16:creationId xmlns:a16="http://schemas.microsoft.com/office/drawing/2014/main" id="{99D492E1-2C0F-43D2-A413-BF8965AA11AD}"/>
              </a:ext>
            </a:extLst>
          </p:cNvPr>
          <p:cNvPicPr>
            <a:picLocks noChangeAspect="1"/>
          </p:cNvPicPr>
          <p:nvPr/>
        </p:nvPicPr>
        <p:blipFill>
          <a:blip r:embed="rId5"/>
          <a:stretch>
            <a:fillRect/>
          </a:stretch>
        </p:blipFill>
        <p:spPr>
          <a:xfrm>
            <a:off x="6705600" y="2096909"/>
            <a:ext cx="1066800" cy="2664183"/>
          </a:xfrm>
          <a:prstGeom prst="rect">
            <a:avLst/>
          </a:prstGeom>
        </p:spPr>
      </p:pic>
      <p:pic>
        <p:nvPicPr>
          <p:cNvPr id="7" name="Picture 6">
            <a:extLst>
              <a:ext uri="{FF2B5EF4-FFF2-40B4-BE49-F238E27FC236}">
                <a16:creationId xmlns:a16="http://schemas.microsoft.com/office/drawing/2014/main" id="{F0E7A06E-6BFB-4F02-B870-C292DFD7E46A}"/>
              </a:ext>
            </a:extLst>
          </p:cNvPr>
          <p:cNvPicPr>
            <a:picLocks noChangeAspect="1"/>
          </p:cNvPicPr>
          <p:nvPr/>
        </p:nvPicPr>
        <p:blipFill>
          <a:blip r:embed="rId6"/>
          <a:stretch>
            <a:fillRect/>
          </a:stretch>
        </p:blipFill>
        <p:spPr>
          <a:xfrm>
            <a:off x="4572001" y="4800600"/>
            <a:ext cx="3148857" cy="1127522"/>
          </a:xfrm>
          <a:prstGeom prst="rect">
            <a:avLst/>
          </a:prstGeom>
        </p:spPr>
      </p:pic>
    </p:spTree>
    <p:extLst>
      <p:ext uri="{BB962C8B-B14F-4D97-AF65-F5344CB8AC3E}">
        <p14:creationId xmlns:p14="http://schemas.microsoft.com/office/powerpoint/2010/main" val="4266967890"/>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extBox 6"/>
          <p:cNvSpPr txBox="1"/>
          <p:nvPr/>
        </p:nvSpPr>
        <p:spPr>
          <a:xfrm>
            <a:off x="1048250" y="5176594"/>
            <a:ext cx="4208929" cy="230832"/>
          </a:xfrm>
          <a:prstGeom prst="rect">
            <a:avLst/>
          </a:prstGeom>
          <a:noFill/>
        </p:spPr>
        <p:txBody>
          <a:bodyPr wrap="square" rtlCol="0">
            <a:spAutoFit/>
          </a:bodyPr>
          <a:lstStyle/>
          <a:p>
            <a:r>
              <a:rPr lang="en-US" sz="900">
                <a:solidFill>
                  <a:srgbClr val="B6B6B6"/>
                </a:solidFill>
              </a:rPr>
              <a:t>Source: NetDiligence 2017 Cyber Claims Study</a:t>
            </a:r>
          </a:p>
        </p:txBody>
      </p:sp>
      <p:pic>
        <p:nvPicPr>
          <p:cNvPr id="2" name="Picture 1">
            <a:extLst>
              <a:ext uri="{FF2B5EF4-FFF2-40B4-BE49-F238E27FC236}">
                <a16:creationId xmlns:a16="http://schemas.microsoft.com/office/drawing/2014/main" id="{8959F234-CEC1-4051-8240-C9B9DCB32CC6}"/>
              </a:ext>
            </a:extLst>
          </p:cNvPr>
          <p:cNvPicPr>
            <a:picLocks noChangeAspect="1"/>
          </p:cNvPicPr>
          <p:nvPr/>
        </p:nvPicPr>
        <p:blipFill>
          <a:blip r:embed="rId3"/>
          <a:stretch>
            <a:fillRect/>
          </a:stretch>
        </p:blipFill>
        <p:spPr>
          <a:xfrm>
            <a:off x="762000" y="1676400"/>
            <a:ext cx="6210300"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4D9B1E1-3550-428F-ABB9-AB6B0114F886}"/>
              </a:ext>
            </a:extLst>
          </p:cNvPr>
          <p:cNvPicPr>
            <a:picLocks noChangeAspect="1"/>
          </p:cNvPicPr>
          <p:nvPr/>
        </p:nvPicPr>
        <p:blipFill>
          <a:blip r:embed="rId4"/>
          <a:stretch>
            <a:fillRect/>
          </a:stretch>
        </p:blipFill>
        <p:spPr>
          <a:xfrm>
            <a:off x="762001" y="3612234"/>
            <a:ext cx="6210300" cy="1476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p:nvPr/>
        </p:nvSpPr>
        <p:spPr>
          <a:xfrm>
            <a:off x="503548" y="530889"/>
            <a:ext cx="7848600" cy="911019"/>
          </a:xfrm>
          <a:prstGeom prst="rect">
            <a:avLst/>
          </a:prstGeom>
        </p:spPr>
        <p:txBody>
          <a:bodyPr/>
          <a:lstStyle>
            <a:lvl1pPr algn="l" rtl="0" eaLnBrk="0" fontAlgn="base" hangingPunct="0">
              <a:lnSpc>
                <a:spcPct val="95000"/>
              </a:lnSpc>
              <a:spcBef>
                <a:spcPct val="0"/>
              </a:spcBef>
              <a:spcAft>
                <a:spcPct val="0"/>
              </a:spcAft>
              <a:defRPr sz="2800">
                <a:solidFill>
                  <a:srgbClr val="007CC2"/>
                </a:solidFill>
                <a:latin typeface="+mj-lt"/>
                <a:ea typeface="+mj-ea"/>
                <a:cs typeface="+mj-cs"/>
              </a:defRPr>
            </a:lvl1pPr>
            <a:lvl2pPr algn="l" rtl="0" eaLnBrk="0" fontAlgn="base" hangingPunct="0">
              <a:lnSpc>
                <a:spcPct val="95000"/>
              </a:lnSpc>
              <a:spcBef>
                <a:spcPct val="0"/>
              </a:spcBef>
              <a:spcAft>
                <a:spcPct val="0"/>
              </a:spcAft>
              <a:defRPr sz="2800">
                <a:solidFill>
                  <a:srgbClr val="007CC2"/>
                </a:solidFill>
                <a:latin typeface="Georgia" pitchFamily="18" charset="0"/>
              </a:defRPr>
            </a:lvl2pPr>
            <a:lvl3pPr algn="l" rtl="0" eaLnBrk="0" fontAlgn="base" hangingPunct="0">
              <a:lnSpc>
                <a:spcPct val="95000"/>
              </a:lnSpc>
              <a:spcBef>
                <a:spcPct val="0"/>
              </a:spcBef>
              <a:spcAft>
                <a:spcPct val="0"/>
              </a:spcAft>
              <a:defRPr sz="2800">
                <a:solidFill>
                  <a:srgbClr val="007CC2"/>
                </a:solidFill>
                <a:latin typeface="Georgia" pitchFamily="18" charset="0"/>
              </a:defRPr>
            </a:lvl3pPr>
            <a:lvl4pPr algn="l" rtl="0" eaLnBrk="0" fontAlgn="base" hangingPunct="0">
              <a:lnSpc>
                <a:spcPct val="95000"/>
              </a:lnSpc>
              <a:spcBef>
                <a:spcPct val="0"/>
              </a:spcBef>
              <a:spcAft>
                <a:spcPct val="0"/>
              </a:spcAft>
              <a:defRPr sz="2800">
                <a:solidFill>
                  <a:srgbClr val="007CC2"/>
                </a:solidFill>
                <a:latin typeface="Georgia" pitchFamily="18" charset="0"/>
              </a:defRPr>
            </a:lvl4pPr>
            <a:lvl5pPr algn="l" rtl="0" eaLnBrk="0" fontAlgn="base" hangingPunct="0">
              <a:lnSpc>
                <a:spcPct val="95000"/>
              </a:lnSpc>
              <a:spcBef>
                <a:spcPct val="0"/>
              </a:spcBef>
              <a:spcAft>
                <a:spcPct val="0"/>
              </a:spcAft>
              <a:defRPr sz="2800">
                <a:solidFill>
                  <a:srgbClr val="007CC2"/>
                </a:solidFill>
                <a:latin typeface="Georgia" pitchFamily="18" charset="0"/>
              </a:defRPr>
            </a:lvl5pPr>
            <a:lvl6pPr marL="457200" algn="l" rtl="0" fontAlgn="base">
              <a:lnSpc>
                <a:spcPct val="95000"/>
              </a:lnSpc>
              <a:spcBef>
                <a:spcPct val="0"/>
              </a:spcBef>
              <a:spcAft>
                <a:spcPct val="0"/>
              </a:spcAft>
              <a:defRPr sz="2800">
                <a:solidFill>
                  <a:srgbClr val="007CC2"/>
                </a:solidFill>
                <a:latin typeface="Georgia" pitchFamily="18" charset="0"/>
              </a:defRPr>
            </a:lvl6pPr>
            <a:lvl7pPr marL="914400" algn="l" rtl="0" fontAlgn="base">
              <a:lnSpc>
                <a:spcPct val="95000"/>
              </a:lnSpc>
              <a:spcBef>
                <a:spcPct val="0"/>
              </a:spcBef>
              <a:spcAft>
                <a:spcPct val="0"/>
              </a:spcAft>
              <a:defRPr sz="2800">
                <a:solidFill>
                  <a:srgbClr val="007CC2"/>
                </a:solidFill>
                <a:latin typeface="Georgia" pitchFamily="18" charset="0"/>
              </a:defRPr>
            </a:lvl7pPr>
            <a:lvl8pPr marL="1371600" algn="l" rtl="0" fontAlgn="base">
              <a:lnSpc>
                <a:spcPct val="95000"/>
              </a:lnSpc>
              <a:spcBef>
                <a:spcPct val="0"/>
              </a:spcBef>
              <a:spcAft>
                <a:spcPct val="0"/>
              </a:spcAft>
              <a:defRPr sz="2800">
                <a:solidFill>
                  <a:srgbClr val="007CC2"/>
                </a:solidFill>
                <a:latin typeface="Georgia" pitchFamily="18" charset="0"/>
              </a:defRPr>
            </a:lvl8pPr>
            <a:lvl9pPr marL="1828800" algn="l" rtl="0" fontAlgn="base">
              <a:lnSpc>
                <a:spcPct val="95000"/>
              </a:lnSpc>
              <a:spcBef>
                <a:spcPct val="0"/>
              </a:spcBef>
              <a:spcAft>
                <a:spcPct val="0"/>
              </a:spcAft>
              <a:defRPr sz="2800">
                <a:solidFill>
                  <a:srgbClr val="007CC2"/>
                </a:solidFill>
                <a:latin typeface="Georgia" pitchFamily="18" charset="0"/>
              </a:defRPr>
            </a:lvl9pPr>
          </a:lstStyle>
          <a:p>
            <a:pPr algn="ctr"/>
            <a:r>
              <a:rPr lang="en-US" b="1" kern="0">
                <a:solidFill>
                  <a:schemeClr val="bg1"/>
                </a:solidFill>
                <a:latin typeface="Century Gothic" panose="020b0502020202020204" pitchFamily="34" charset="0"/>
              </a:rPr>
              <a:t>Claim Statistics</a:t>
            </a:r>
            <a:br>
              <a:rPr lang="en-US" b="1" kern="0">
                <a:solidFill>
                  <a:srgbClr val="09549B"/>
                </a:solidFill>
                <a:latin typeface="+mn-lt"/>
              </a:rPr>
            </a:br>
            <a:endParaRPr lang="en-US" b="1" kern="0">
              <a:latin typeface="+mn-lt"/>
            </a:endParaRPr>
          </a:p>
        </p:txBody>
      </p:sp>
    </p:spTree>
    <p:extLst>
      <p:ext uri="{BB962C8B-B14F-4D97-AF65-F5344CB8AC3E}">
        <p14:creationId xmlns:p14="http://schemas.microsoft.com/office/powerpoint/2010/main" val="2083441027"/>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nvPr>
        </p:nvSpPr>
        <p:spPr>
          <a:xfrm>
            <a:off x="457200" y="512676"/>
            <a:ext cx="8229600" cy="501676"/>
          </a:xfrm>
        </p:spPr>
        <p:txBody>
          <a:bodyPr/>
          <a:lstStyle/>
          <a:p>
            <a:r>
              <a:rPr lang="en-US" b="1">
                <a:solidFill>
                  <a:schemeClr val="bg1"/>
                </a:solidFill>
              </a:rPr>
              <a:t>What Does Cyber Insurance Cover?</a:t>
            </a:r>
          </a:p>
        </p:txBody>
      </p:sp>
      <p:pic>
        <p:nvPicPr>
          <p:cNvPr id="7" name="Picture 6">
            <a:extLst>
              <a:ext uri="{FF2B5EF4-FFF2-40B4-BE49-F238E27FC236}">
                <a16:creationId xmlns:a16="http://schemas.microsoft.com/office/drawing/2014/main" id="{CB2AEF71-8A50-4F53-A88E-835BE1A7C499}"/>
              </a:ext>
            </a:extLst>
          </p:cNvPr>
          <p:cNvPicPr>
            <a:picLocks noChangeAspect="1"/>
          </p:cNvPicPr>
          <p:nvPr/>
        </p:nvPicPr>
        <p:blipFill>
          <a:blip r:embed="rId3"/>
          <a:stretch>
            <a:fillRect/>
          </a:stretch>
        </p:blipFill>
        <p:spPr>
          <a:xfrm>
            <a:off x="1298165" y="2686050"/>
            <a:ext cx="6547671" cy="2647950"/>
          </a:xfrm>
          <a:prstGeom prst="rect">
            <a:avLst/>
          </a:prstGeom>
        </p:spPr>
      </p:pic>
      <p:sp>
        <p:nvSpPr>
          <p:cNvPr id="8" name="Rectangle 34">
            <a:extLst>
              <a:ext uri="{FF2B5EF4-FFF2-40B4-BE49-F238E27FC236}">
                <a16:creationId xmlns:a16="http://schemas.microsoft.com/office/drawing/2014/main" id="{73741330-6F53-43EA-B2BD-BFA7C77C4F80}"/>
              </a:ext>
            </a:extLst>
          </p:cNvPr>
          <p:cNvSpPr>
            <a:spLocks noChangeArrowheads="1"/>
          </p:cNvSpPr>
          <p:nvPr/>
        </p:nvSpPr>
        <p:spPr bwMode="gray">
          <a:xfrm>
            <a:off x="3584974" y="1828800"/>
            <a:ext cx="1974056" cy="857250"/>
          </a:xfrm>
          <a:prstGeom prst="rect">
            <a:avLst/>
          </a:prstGeom>
          <a:solidFill>
            <a:srgbClr val="003896"/>
          </a:solidFill>
          <a:ln w="9525">
            <a:noFill/>
            <a:miter lim="800000"/>
          </a:ln>
        </p:spPr>
        <p:txBody>
          <a:bodyPr lIns="114273" tIns="114273" rIns="114273" bIns="114273" anchor="ctr" anchorCtr="1"/>
          <a:lstStyle/>
          <a:p>
            <a:pPr algn="ctr" defTabSz="511969" eaLnBrk="0" hangingPunct="0"/>
            <a:r>
              <a:rPr lang="en-US" altLang="en-US" sz="1050">
                <a:solidFill>
                  <a:prstClr val="white"/>
                </a:solidFill>
                <a:latin typeface="Century Gothic" panose="020b0502020202020204" pitchFamily="34" charset="0"/>
              </a:rPr>
              <a:t>Cyber Liability</a:t>
            </a:r>
          </a:p>
        </p:txBody>
      </p:sp>
    </p:spTree>
    <p:extLst>
      <p:ext uri="{BB962C8B-B14F-4D97-AF65-F5344CB8AC3E}">
        <p14:creationId xmlns:p14="http://schemas.microsoft.com/office/powerpoint/2010/main" val="421160086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4294967295"/>
          </p:nvPr>
        </p:nvSpPr>
        <p:spPr>
          <a:xfrm>
            <a:off x="539552" y="2096852"/>
            <a:ext cx="7848600" cy="3354765"/>
          </a:xfrm>
        </p:spPr>
        <p:txBody>
          <a:bodyPr/>
          <a:lstStyle/>
          <a:p>
            <a:endParaRPr lang="en-US"/>
          </a:p>
          <a:p>
            <a:endParaRPr lang="en-US"/>
          </a:p>
          <a:p>
            <a:pPr algn="ctr"/>
            <a:r>
              <a:rPr lang="en-US">
                <a:latin typeface="Century Gothic" panose="020b0502020202020204" pitchFamily="34" charset="0"/>
              </a:rPr>
              <a:t>Email address:  </a:t>
            </a:r>
            <a:r>
              <a:rPr lang="en-US">
                <a:solidFill>
                  <a:srgbClr val="0033CC"/>
                </a:solidFill>
                <a:latin typeface="Century Gothic" panose="020b0502020202020204" pitchFamily="34" charset="0"/>
              </a:rPr>
              <a:t>mark.lefever@usi.com </a:t>
            </a:r>
          </a:p>
          <a:p>
            <a:pPr algn="ctr"/>
            <a:r>
              <a:rPr lang="en-US">
                <a:solidFill>
                  <a:srgbClr val="0033CC"/>
                </a:solidFill>
                <a:latin typeface="Century Gothic" panose="020b0502020202020204" pitchFamily="34" charset="0"/>
              </a:rPr>
              <a:t>                           </a:t>
            </a:r>
            <a:r>
              <a:rPr lang="en-US">
                <a:solidFill>
                  <a:srgbClr val="0070C0"/>
                </a:solidFill>
                <a:latin typeface="Century Gothic" panose="020b0502020202020204" pitchFamily="34" charset="0"/>
              </a:rPr>
              <a:t>shelly.lawson@usi.com</a:t>
            </a:r>
          </a:p>
          <a:p>
            <a:pPr algn="ctr"/>
            <a:endParaRPr lang="en-US">
              <a:solidFill>
                <a:srgbClr val="0070C0"/>
              </a:solidFill>
              <a:latin typeface="Century Gothic" panose="020b0502020202020204" pitchFamily="34" charset="0"/>
            </a:endParaRPr>
          </a:p>
          <a:p>
            <a:pPr algn="ctr"/>
            <a:endParaRPr lang="en-US">
              <a:solidFill>
                <a:srgbClr val="0070C0"/>
              </a:solidFill>
              <a:latin typeface="Century Gothic" panose="020b0502020202020204" pitchFamily="34" charset="0"/>
            </a:endParaRPr>
          </a:p>
          <a:p>
            <a:endParaRPr lang="en-US"/>
          </a:p>
        </p:txBody>
      </p:sp>
      <p:sp>
        <p:nvSpPr>
          <p:cNvPr id="4" name="Slide Number Placeholder 3"/>
          <p:cNvSpPr>
            <a:spLocks noGrp="1"/>
          </p:cNvSpPr>
          <p:nvPr>
            <p:ph type="sldNum" sz="quarter" idx="4294967295"/>
          </p:nvPr>
        </p:nvSpPr>
        <p:spPr>
          <a:xfrm>
            <a:off x="7010400" y="6492875"/>
            <a:ext cx="2133600" cy="365125"/>
          </a:xfrm>
        </p:spPr>
        <p:txBody>
          <a:bodyPr/>
          <a:lstStyle/>
          <a:p>
            <a:fld id="{FC090834-15D9-4203-A46F-DA8089D46E47}" type="slidenum">
              <a:rPr lang="en-US" smtClean="0"/>
              <a:t>26</a:t>
            </a:fld>
            <a:endParaRPr lang="en-US"/>
          </a:p>
        </p:txBody>
      </p:sp>
      <p:sp>
        <p:nvSpPr>
          <p:cNvPr id="2" name="TextBox 1">
            <a:extLst>
              <a:ext uri="{FF2B5EF4-FFF2-40B4-BE49-F238E27FC236}">
                <a16:creationId xmlns:a16="http://schemas.microsoft.com/office/drawing/2014/main" id="{A2A03C83-F510-40CD-B0DC-C2CBCA1E8A2C}"/>
              </a:ext>
            </a:extLst>
          </p:cNvPr>
          <p:cNvSpPr txBox="1"/>
          <p:nvPr/>
        </p:nvSpPr>
        <p:spPr>
          <a:xfrm>
            <a:off x="2447764" y="512676"/>
            <a:ext cx="3440365" cy="523220"/>
          </a:xfrm>
          <a:prstGeom prst="rect">
            <a:avLst/>
          </a:prstGeom>
          <a:noFill/>
        </p:spPr>
        <p:txBody>
          <a:bodyPr wrap="none" rtlCol="0">
            <a:spAutoFit/>
          </a:bodyPr>
          <a:lstStyle/>
          <a:p>
            <a:pPr algn="ctr"/>
            <a:r>
              <a:rPr lang="en-US" sz="2800">
                <a:solidFill>
                  <a:schemeClr val="bg1"/>
                </a:solidFill>
              </a:rPr>
              <a:t>Contact Information</a:t>
            </a:r>
          </a:p>
        </p:txBody>
      </p:sp>
    </p:spTree>
    <p:extLst>
      <p:ext uri="{BB962C8B-B14F-4D97-AF65-F5344CB8AC3E}">
        <p14:creationId xmlns:p14="http://schemas.microsoft.com/office/powerpoint/2010/main" val="407654081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a:bodyPr>
          <a:lstStyle/>
          <a:p>
            <a:pPr algn="ctr"/>
            <a:r>
              <a:rPr lang="en-US" sz="3600" b="1">
                <a:latin typeface="Century Gothic" panose="020b0502020202020204" pitchFamily="34" charset="0"/>
              </a:rPr>
              <a:t>Professional Liability Exposures and Insurance</a:t>
            </a:r>
            <a:endParaRPr lang="en-US" sz="2800">
              <a:latin typeface="Century Gothic" panose="020b0502020202020204" pitchFamily="34" charset="0"/>
            </a:endParaRPr>
          </a:p>
        </p:txBody>
      </p:sp>
    </p:spTree>
    <p:extLst>
      <p:ext uri="{BB962C8B-B14F-4D97-AF65-F5344CB8AC3E}">
        <p14:creationId xmlns:p14="http://schemas.microsoft.com/office/powerpoint/2010/main" val="1011040796"/>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4" name="Rectangle 2"/>
          <p:cNvSpPr>
            <a:spLocks noGrp="1" noChangeArrowheads="1"/>
          </p:cNvSpPr>
          <p:nvPr>
            <p:ph type="title" idx="4294967295"/>
          </p:nvPr>
        </p:nvSpPr>
        <p:spPr>
          <a:xfrm>
            <a:off x="69884" y="515005"/>
            <a:ext cx="7848600" cy="498475"/>
          </a:xfrm>
        </p:spPr>
        <p:txBody>
          <a:bodyPr>
            <a:normAutofit/>
          </a:bodyPr>
          <a:lstStyle/>
          <a:p>
            <a:pPr algn="ctr" eaLnBrk="1" hangingPunct="1"/>
            <a:r>
              <a:rPr lang="en-US"/>
              <a:t>	</a:t>
            </a:r>
            <a:r>
              <a:rPr lang="en-US">
                <a:solidFill>
                  <a:schemeClr val="bg1"/>
                </a:solidFill>
              </a:rPr>
              <a:t>Your Role </a:t>
            </a:r>
            <a:endParaRPr lang="en-US"/>
          </a:p>
        </p:txBody>
      </p:sp>
      <p:sp>
        <p:nvSpPr>
          <p:cNvPr id="8195" name="Rectangle 3"/>
          <p:cNvSpPr>
            <a:spLocks noGrp="1" noChangeArrowheads="1"/>
          </p:cNvSpPr>
          <p:nvPr>
            <p:ph idx="4294967295"/>
          </p:nvPr>
        </p:nvSpPr>
        <p:spPr>
          <a:xfrm>
            <a:off x="719572" y="1952836"/>
            <a:ext cx="7237413" cy="4400550"/>
          </a:xfrm>
        </p:spPr>
        <p:txBody>
          <a:bodyPr>
            <a:normAutofit/>
          </a:bodyPr>
          <a:lstStyle/>
          <a:p>
            <a:pPr>
              <a:buClr>
                <a:schemeClr val="bg2"/>
              </a:buClr>
              <a:buFont typeface="Arial" panose="020b0604020202020204" pitchFamily="34" charset="0"/>
              <a:buChar char="•"/>
            </a:pPr>
            <a:r>
              <a:rPr lang="en-US"/>
              <a:t>Administrators play a crucial and unique  role in a law firm. </a:t>
            </a:r>
          </a:p>
          <a:p>
            <a:pPr>
              <a:buClr>
                <a:schemeClr val="bg2"/>
              </a:buClr>
              <a:buFont typeface="Arial" panose="020b0604020202020204" pitchFamily="34" charset="0"/>
              <a:buChar char="•"/>
            </a:pPr>
            <a:r>
              <a:rPr lang="en-US"/>
              <a:t>Keep in mind an underwriter does not know your firm. They are evaluating the risk by what is on the application only. You need to brag about yourself and the firm</a:t>
            </a:r>
          </a:p>
          <a:p>
            <a:pPr>
              <a:buClr>
                <a:schemeClr val="bg2"/>
              </a:buClr>
              <a:buFont typeface="Arial" panose="020b0604020202020204" pitchFamily="34" charset="0"/>
              <a:buChar char="•"/>
            </a:pPr>
            <a:r>
              <a:rPr lang="en-US"/>
              <a:t>You can affect premium by letting the underwriters know things that may not be ask on the application </a:t>
            </a:r>
          </a:p>
          <a:p>
            <a:pPr lvl="1">
              <a:buClr>
                <a:schemeClr val="bg2"/>
              </a:buClr>
              <a:buFont typeface="Arial" panose="020b0604020202020204" pitchFamily="34" charset="0"/>
              <a:buChar char="•"/>
            </a:pPr>
            <a:r>
              <a:rPr lang="en-US" sz="2000"/>
              <a:t>Is their additional training in the firm</a:t>
            </a:r>
          </a:p>
          <a:p>
            <a:pPr lvl="1">
              <a:buClr>
                <a:schemeClr val="bg2"/>
              </a:buClr>
              <a:buFont typeface="Arial" panose="020b0604020202020204" pitchFamily="34" charset="0"/>
              <a:buChar char="•"/>
            </a:pPr>
            <a:r>
              <a:rPr lang="en-US" sz="2000"/>
              <a:t>Is there a mentoring program for new lawyers</a:t>
            </a:r>
          </a:p>
          <a:p>
            <a:pPr lvl="1">
              <a:buClr>
                <a:schemeClr val="bg2"/>
              </a:buClr>
              <a:buFont typeface="Arial" panose="020b0604020202020204" pitchFamily="34" charset="0"/>
              <a:buChar char="•"/>
            </a:pPr>
            <a:r>
              <a:rPr lang="en-US" sz="2000"/>
              <a:t>What are your internal systems, are the fail safe</a:t>
            </a:r>
          </a:p>
          <a:p>
            <a:pPr lvl="1">
              <a:buClr>
                <a:schemeClr val="bg2"/>
              </a:buClr>
              <a:buFont typeface="Arial" panose="020b0604020202020204" pitchFamily="34" charset="0"/>
              <a:buChar char="•"/>
            </a:pPr>
            <a:endParaRPr lang="en-US"/>
          </a:p>
          <a:p>
            <a:pPr marL="0" indent="0" eaLnBrk="1" hangingPunct="1">
              <a:buClrTx/>
              <a:buFontTx/>
              <a:buChar char="•"/>
            </a:pPr>
            <a:endParaRPr lang="en-US">
              <a:latin typeface="Century Gothic" panose="020b0502020202020204" pitchFamily="34" charset="0"/>
            </a:endParaRPr>
          </a:p>
          <a:p>
            <a:pPr marL="0" indent="0" eaLnBrk="1" hangingPunct="1"/>
            <a:endParaRPr lang="en-US"/>
          </a:p>
          <a:p>
            <a:pPr marL="0" indent="0" eaLnBrk="1" hangingPunct="1"/>
            <a:endParaRPr lang="en-US"/>
          </a:p>
        </p:txBody>
      </p:sp>
      <p:sp>
        <p:nvSpPr>
          <p:cNvPr id="5" name="Slide Number Placeholder 4"/>
          <p:cNvSpPr>
            <a:spLocks noGrp="1"/>
          </p:cNvSpPr>
          <p:nvPr>
            <p:ph type="sldNum" sz="quarter" idx="4294967295"/>
          </p:nvPr>
        </p:nvSpPr>
        <p:spPr>
          <a:xfrm>
            <a:off x="7010400" y="6492875"/>
            <a:ext cx="2133600" cy="365125"/>
          </a:xfrm>
        </p:spPr>
        <p:txBody>
          <a:bodyPr>
            <a:normAutofit/>
          </a:bodyPr>
          <a:lstStyle/>
          <a:p>
            <a:fld id="{FC090834-15D9-4203-A46F-DA8089D46E47}" type="slidenum">
              <a:rPr lang="en-US" smtClean="0"/>
              <a:t>4</a:t>
            </a:fld>
            <a:endParaRPr lang="en-US"/>
          </a:p>
        </p:txBody>
      </p:sp>
    </p:spTree>
    <p:extLst>
      <p:ext uri="{BB962C8B-B14F-4D97-AF65-F5344CB8AC3E}">
        <p14:creationId xmlns:p14="http://schemas.microsoft.com/office/powerpoint/2010/main" val="2982295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p:cTn id="14"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0" end="0"/>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 calcmode="lin" valueType="num">
                                      <p:cBhvr>
                                        <p:cTn id="21"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1" end="1"/>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 calcmode="lin" valueType="num">
                                      <p:cBhvr>
                                        <p:cTn id="28"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8195">
                                            <p:txEl>
                                              <p:pRg st="2" end="2"/>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195">
                                            <p:txEl>
                                              <p:pRg st="3" end="3"/>
                                            </p:txEl>
                                          </p:spTgt>
                                        </p:tgtEl>
                                        <p:attrNameLst>
                                          <p:attrName>style.visibility</p:attrName>
                                        </p:attrNameLst>
                                      </p:cBhvr>
                                      <p:to>
                                        <p:strVal val="visible"/>
                                      </p:to>
                                    </p:set>
                                    <p:anim calcmode="lin" valueType="num">
                                      <p:cBhvr>
                                        <p:cTn id="33"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8195">
                                            <p:txEl>
                                              <p:pRg st="3" end="3"/>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8195">
                                            <p:txEl>
                                              <p:pRg st="4" end="4"/>
                                            </p:txEl>
                                          </p:spTgt>
                                        </p:tgtEl>
                                        <p:attrNameLst>
                                          <p:attrName>style.visibility</p:attrName>
                                        </p:attrNameLst>
                                      </p:cBhvr>
                                      <p:to>
                                        <p:strVal val="visible"/>
                                      </p:to>
                                    </p:set>
                                    <p:anim calcmode="lin" valueType="num">
                                      <p:cBhvr>
                                        <p:cTn id="38" dur="1000" fill="hold"/>
                                        <p:tgtEl>
                                          <p:spTgt spid="8195">
                                            <p:txEl>
                                              <p:pRg st="4" end="4"/>
                                            </p:txEl>
                                          </p:spTgt>
                                        </p:tgtEl>
                                        <p:attrNameLst>
                                          <p:attrName>ppt_w</p:attrName>
                                        </p:attrNameLst>
                                      </p:cBhvr>
                                      <p:tavLst>
                                        <p:tav tm="0">
                                          <p:val>
                                            <p:strVal val="#ppt_w*0.70"/>
                                          </p:val>
                                        </p:tav>
                                        <p:tav tm="100000">
                                          <p:val>
                                            <p:strVal val="#ppt_w"/>
                                          </p:val>
                                        </p:tav>
                                      </p:tavLst>
                                    </p:anim>
                                    <p:anim calcmode="lin" valueType="num">
                                      <p:cBhvr>
                                        <p:cTn id="39" dur="1000" fill="hold"/>
                                        <p:tgtEl>
                                          <p:spTgt spid="8195">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8195">
                                            <p:txEl>
                                              <p:pRg st="4" end="4"/>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8195">
                                            <p:txEl>
                                              <p:pRg st="5" end="5"/>
                                            </p:txEl>
                                          </p:spTgt>
                                        </p:tgtEl>
                                        <p:attrNameLst>
                                          <p:attrName>style.visibility</p:attrName>
                                        </p:attrNameLst>
                                      </p:cBhvr>
                                      <p:to>
                                        <p:strVal val="visible"/>
                                      </p:to>
                                    </p:set>
                                    <p:anim calcmode="lin" valueType="num">
                                      <p:cBhvr>
                                        <p:cTn id="43" dur="1000" fill="hold"/>
                                        <p:tgtEl>
                                          <p:spTgt spid="8195">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8195">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4" name="Rectangle 2"/>
          <p:cNvSpPr>
            <a:spLocks noGrp="1" noChangeArrowheads="1"/>
          </p:cNvSpPr>
          <p:nvPr>
            <p:ph type="title" idx="4294967295"/>
          </p:nvPr>
        </p:nvSpPr>
        <p:spPr>
          <a:xfrm>
            <a:off x="69884" y="515005"/>
            <a:ext cx="7848600" cy="498475"/>
          </a:xfrm>
        </p:spPr>
        <p:txBody>
          <a:bodyPr>
            <a:normAutofit/>
          </a:bodyPr>
          <a:lstStyle/>
          <a:p>
            <a:pPr algn="ctr" eaLnBrk="1" hangingPunct="1"/>
            <a:r>
              <a:rPr lang="en-US"/>
              <a:t>	</a:t>
            </a:r>
            <a:r>
              <a:rPr lang="en-US">
                <a:solidFill>
                  <a:schemeClr val="bg1"/>
                </a:solidFill>
              </a:rPr>
              <a:t>The Application Process</a:t>
            </a:r>
          </a:p>
        </p:txBody>
      </p:sp>
      <p:sp>
        <p:nvSpPr>
          <p:cNvPr id="8195" name="Rectangle 3"/>
          <p:cNvSpPr>
            <a:spLocks noGrp="1" noChangeArrowheads="1"/>
          </p:cNvSpPr>
          <p:nvPr>
            <p:ph idx="4294967295"/>
          </p:nvPr>
        </p:nvSpPr>
        <p:spPr>
          <a:xfrm>
            <a:off x="719572" y="1952836"/>
            <a:ext cx="7237413" cy="4400550"/>
          </a:xfrm>
        </p:spPr>
        <p:txBody>
          <a:bodyPr>
            <a:normAutofit lnSpcReduction="10000"/>
          </a:bodyPr>
          <a:lstStyle/>
          <a:p>
            <a:pPr>
              <a:buClr>
                <a:schemeClr val="bg2"/>
              </a:buClr>
              <a:buFont typeface="Arial" panose="020b0604020202020204" pitchFamily="34" charset="0"/>
              <a:buChar char="•"/>
            </a:pPr>
            <a:r>
              <a:rPr lang="en-US"/>
              <a:t>There are credits and debits applied to all firms. Some of these are discretionary for the underwriter and can help you save money. </a:t>
            </a:r>
          </a:p>
          <a:p>
            <a:pPr>
              <a:buClr>
                <a:schemeClr val="bg2"/>
              </a:buClr>
              <a:buFont typeface="Arial" panose="020b0604020202020204" pitchFamily="34" charset="0"/>
              <a:buChar char="•"/>
            </a:pPr>
            <a:r>
              <a:rPr lang="en-US"/>
              <a:t>The application is the first impression. Your broker should be reviewing the application and having discussions with you. </a:t>
            </a:r>
          </a:p>
          <a:p>
            <a:pPr>
              <a:buClr>
                <a:schemeClr val="bg2"/>
              </a:buClr>
              <a:buFont typeface="Arial" panose="020b0604020202020204" pitchFamily="34" charset="0"/>
              <a:buChar char="•"/>
            </a:pPr>
            <a:r>
              <a:rPr lang="en-US"/>
              <a:t>The effect of slight changes in AOP-  carefully review each year, it matters! </a:t>
            </a:r>
          </a:p>
          <a:p>
            <a:pPr>
              <a:buClr>
                <a:schemeClr val="bg2"/>
              </a:buClr>
              <a:buFont typeface="Arial" panose="020b0604020202020204" pitchFamily="34" charset="0"/>
              <a:buChar char="•"/>
            </a:pPr>
            <a:r>
              <a:rPr lang="en-US"/>
              <a:t>Adding an addendum regarding risk management practices of the firm. Let the underwriter know how great the firm is. </a:t>
            </a:r>
          </a:p>
          <a:p>
            <a:pPr>
              <a:buClr>
                <a:schemeClr val="bg2"/>
              </a:buClr>
              <a:buFont typeface="Arial" panose="020b0604020202020204" pitchFamily="34" charset="0"/>
              <a:buChar char="•"/>
            </a:pPr>
            <a:r>
              <a:rPr lang="en-US"/>
              <a:t>If you are reporting a claim, make sure you include what steps have been taken to avoid it, even its meritless. </a:t>
            </a:r>
          </a:p>
          <a:p>
            <a:pPr eaLnBrk="1" hangingPunct="1">
              <a:buClr>
                <a:schemeClr val="bg2"/>
              </a:buClr>
              <a:buFont typeface="Arial" panose="020b0604020202020204" pitchFamily="34" charset="0"/>
              <a:buChar char="•"/>
            </a:pPr>
            <a:endParaRPr lang="en-US"/>
          </a:p>
          <a:p>
            <a:pPr marL="0" indent="0" eaLnBrk="1" hangingPunct="1"/>
            <a:endParaRPr lang="en-US"/>
          </a:p>
        </p:txBody>
      </p:sp>
      <p:sp>
        <p:nvSpPr>
          <p:cNvPr id="5" name="Slide Number Placeholder 4"/>
          <p:cNvSpPr>
            <a:spLocks noGrp="1"/>
          </p:cNvSpPr>
          <p:nvPr>
            <p:ph type="sldNum" sz="quarter" idx="4294967295"/>
          </p:nvPr>
        </p:nvSpPr>
        <p:spPr>
          <a:xfrm>
            <a:off x="7010400" y="6492875"/>
            <a:ext cx="2133600" cy="365125"/>
          </a:xfrm>
        </p:spPr>
        <p:txBody>
          <a:bodyPr>
            <a:normAutofit/>
          </a:bodyPr>
          <a:lstStyle/>
          <a:p>
            <a:fld id="{FC090834-15D9-4203-A46F-DA8089D46E47}" type="slidenum">
              <a:rPr lang="en-US" smtClean="0"/>
              <a:t>5</a:t>
            </a:fld>
            <a:endParaRPr lang="en-US"/>
          </a:p>
        </p:txBody>
      </p:sp>
    </p:spTree>
    <p:extLst>
      <p:ext uri="{BB962C8B-B14F-4D97-AF65-F5344CB8AC3E}">
        <p14:creationId xmlns:p14="http://schemas.microsoft.com/office/powerpoint/2010/main" val="3748552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p:cTn id="14"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0" end="0"/>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 calcmode="lin" valueType="num">
                                      <p:cBhvr>
                                        <p:cTn id="21"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1" end="1"/>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 calcmode="lin" valueType="num">
                                      <p:cBhvr>
                                        <p:cTn id="28"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8195">
                                            <p:txEl>
                                              <p:pRg st="2" end="2"/>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 calcmode="lin" valueType="num">
                                      <p:cBhvr>
                                        <p:cTn id="35"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8195">
                                            <p:txEl>
                                              <p:pRg st="3" end="3"/>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 calcmode="lin" valueType="num">
                                      <p:cBhvr>
                                        <p:cTn id="42" dur="1000" fill="hold"/>
                                        <p:tgtEl>
                                          <p:spTgt spid="8195">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819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4" name="Rectangle 2"/>
          <p:cNvSpPr>
            <a:spLocks noGrp="1" noChangeArrowheads="1"/>
          </p:cNvSpPr>
          <p:nvPr>
            <p:ph type="title" idx="4294967295"/>
          </p:nvPr>
        </p:nvSpPr>
        <p:spPr>
          <a:xfrm>
            <a:off x="69884" y="515005"/>
            <a:ext cx="7848600" cy="498475"/>
          </a:xfrm>
        </p:spPr>
        <p:txBody>
          <a:bodyPr>
            <a:normAutofit/>
          </a:bodyPr>
          <a:lstStyle/>
          <a:p>
            <a:pPr algn="ctr" eaLnBrk="1" hangingPunct="1"/>
            <a:r>
              <a:rPr lang="en-US"/>
              <a:t>	</a:t>
            </a:r>
            <a:r>
              <a:rPr lang="en-US">
                <a:solidFill>
                  <a:schemeClr val="bg1"/>
                </a:solidFill>
              </a:rPr>
              <a:t>The Application Process examples </a:t>
            </a:r>
          </a:p>
        </p:txBody>
      </p:sp>
      <p:sp>
        <p:nvSpPr>
          <p:cNvPr id="8195" name="Rectangle 3"/>
          <p:cNvSpPr>
            <a:spLocks noGrp="1" noChangeArrowheads="1"/>
          </p:cNvSpPr>
          <p:nvPr>
            <p:ph idx="4294967295"/>
          </p:nvPr>
        </p:nvSpPr>
        <p:spPr>
          <a:xfrm>
            <a:off x="719572" y="1952836"/>
            <a:ext cx="7237413" cy="4400550"/>
          </a:xfrm>
        </p:spPr>
        <p:txBody>
          <a:bodyPr>
            <a:normAutofit fontScale="92500" lnSpcReduction="10000"/>
          </a:bodyPr>
          <a:lstStyle/>
          <a:p>
            <a:pPr>
              <a:buClr>
                <a:schemeClr val="bg2"/>
              </a:buClr>
              <a:buFont typeface="Arial" panose="020b0604020202020204" pitchFamily="34" charset="0"/>
              <a:buChar char="•"/>
            </a:pPr>
            <a:r>
              <a:rPr lang="en-US"/>
              <a:t>Our firm will not take any Personal Injury case within 6 months of the statue of limitations .</a:t>
            </a:r>
          </a:p>
          <a:p>
            <a:pPr>
              <a:buClr>
                <a:schemeClr val="bg2"/>
              </a:buClr>
              <a:buFont typeface="Arial" panose="020b0604020202020204" pitchFamily="34" charset="0"/>
              <a:buChar char="•"/>
            </a:pPr>
            <a:r>
              <a:rPr lang="en-US"/>
              <a:t>Our firm has a statute of limitations system that does not allow any billing until the statue has been put into system. System is monitored weekly. </a:t>
            </a:r>
          </a:p>
          <a:p>
            <a:pPr>
              <a:buClr>
                <a:schemeClr val="bg2"/>
              </a:buClr>
              <a:buFont typeface="Arial" panose="020b0604020202020204" pitchFamily="34" charset="0"/>
              <a:buChar char="•"/>
            </a:pPr>
            <a:r>
              <a:rPr lang="en-US"/>
              <a:t>Any case that is within the 6 month period and has been filed goes to the managing partner</a:t>
            </a:r>
          </a:p>
          <a:p>
            <a:pPr>
              <a:buClr>
                <a:schemeClr val="bg2"/>
              </a:buClr>
              <a:buFont typeface="Arial" panose="020b0604020202020204" pitchFamily="34" charset="0"/>
              <a:buChar char="•"/>
            </a:pPr>
            <a:r>
              <a:rPr lang="en-US"/>
              <a:t>All new cases are reviewed and accepted or declined by management team</a:t>
            </a:r>
          </a:p>
          <a:p>
            <a:pPr>
              <a:buClr>
                <a:schemeClr val="bg2"/>
              </a:buClr>
              <a:buFont typeface="Arial" panose="020b0604020202020204" pitchFamily="34" charset="0"/>
              <a:buChar char="•"/>
            </a:pPr>
            <a:r>
              <a:rPr lang="en-US"/>
              <a:t>Firm has a mentoring program where each new lawyer is assigned to a specific partner </a:t>
            </a:r>
          </a:p>
          <a:p>
            <a:pPr>
              <a:buClr>
                <a:schemeClr val="bg2"/>
              </a:buClr>
              <a:buFont typeface="Arial" panose="020b0604020202020204" pitchFamily="34" charset="0"/>
              <a:buChar char="•"/>
            </a:pPr>
            <a:r>
              <a:rPr lang="en-US"/>
              <a:t>The firm reviews and discusses all open cased on an annual basis. Mandatory </a:t>
            </a:r>
          </a:p>
          <a:p>
            <a:pPr eaLnBrk="1" hangingPunct="1">
              <a:buClr>
                <a:schemeClr val="bg2"/>
              </a:buClr>
              <a:buFont typeface="Arial" panose="020b0604020202020204" pitchFamily="34" charset="0"/>
              <a:buChar char="•"/>
            </a:pPr>
            <a:endParaRPr lang="en-US"/>
          </a:p>
          <a:p>
            <a:pPr marL="0" indent="0" eaLnBrk="1" hangingPunct="1"/>
            <a:endParaRPr lang="en-US"/>
          </a:p>
        </p:txBody>
      </p:sp>
      <p:sp>
        <p:nvSpPr>
          <p:cNvPr id="5" name="Slide Number Placeholder 4"/>
          <p:cNvSpPr>
            <a:spLocks noGrp="1"/>
          </p:cNvSpPr>
          <p:nvPr>
            <p:ph type="sldNum" sz="quarter" idx="4294967295"/>
          </p:nvPr>
        </p:nvSpPr>
        <p:spPr>
          <a:xfrm>
            <a:off x="7010400" y="6492875"/>
            <a:ext cx="2133600" cy="365125"/>
          </a:xfrm>
        </p:spPr>
        <p:txBody>
          <a:bodyPr>
            <a:normAutofit/>
          </a:bodyPr>
          <a:lstStyle/>
          <a:p>
            <a:fld id="{FC090834-15D9-4203-A46F-DA8089D46E47}" type="slidenum">
              <a:rPr lang="en-US" smtClean="0"/>
              <a:t>6</a:t>
            </a:fld>
            <a:endParaRPr lang="en-US"/>
          </a:p>
        </p:txBody>
      </p:sp>
    </p:spTree>
    <p:extLst>
      <p:ext uri="{BB962C8B-B14F-4D97-AF65-F5344CB8AC3E}">
        <p14:creationId xmlns:p14="http://schemas.microsoft.com/office/powerpoint/2010/main" val="1983320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p:cTn id="14"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0" end="0"/>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 calcmode="lin" valueType="num">
                                      <p:cBhvr>
                                        <p:cTn id="21"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1" end="1"/>
                                            </p:txEl>
                                          </p:spTgt>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 calcmode="lin" valueType="num">
                                      <p:cBhvr>
                                        <p:cTn id="28"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8195">
                                            <p:txEl>
                                              <p:pRg st="2" end="2"/>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 calcmode="lin" valueType="num">
                                      <p:cBhvr>
                                        <p:cTn id="35"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8195">
                                            <p:txEl>
                                              <p:pRg st="3" end="3"/>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 calcmode="lin" valueType="num">
                                      <p:cBhvr>
                                        <p:cTn id="42" dur="1000" fill="hold"/>
                                        <p:tgtEl>
                                          <p:spTgt spid="8195">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819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8195">
                                            <p:txEl>
                                              <p:pRg st="4" end="4"/>
                                            </p:txEl>
                                          </p:spTgt>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195">
                                            <p:txEl>
                                              <p:pRg st="5" end="5"/>
                                            </p:txEl>
                                          </p:spTgt>
                                        </p:tgtEl>
                                        <p:attrNameLst>
                                          <p:attrName>style.visibility</p:attrName>
                                        </p:attrNameLst>
                                      </p:cBhvr>
                                      <p:to>
                                        <p:strVal val="visible"/>
                                      </p:to>
                                    </p:set>
                                    <p:anim calcmode="lin" valueType="num">
                                      <p:cBhvr>
                                        <p:cTn id="49" dur="1000" fill="hold"/>
                                        <p:tgtEl>
                                          <p:spTgt spid="8195">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8195">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4" name="Rectangle 2"/>
          <p:cNvSpPr>
            <a:spLocks noGrp="1" noChangeArrowheads="1"/>
          </p:cNvSpPr>
          <p:nvPr>
            <p:ph type="title" idx="4294967295"/>
          </p:nvPr>
        </p:nvSpPr>
        <p:spPr>
          <a:xfrm>
            <a:off x="69884" y="515005"/>
            <a:ext cx="7848600" cy="498475"/>
          </a:xfrm>
        </p:spPr>
        <p:txBody>
          <a:bodyPr>
            <a:normAutofit/>
          </a:bodyPr>
          <a:lstStyle/>
          <a:p>
            <a:pPr algn="ctr" eaLnBrk="1" hangingPunct="1"/>
            <a:r>
              <a:rPr lang="en-US">
                <a:solidFill>
                  <a:schemeClr val="bg1"/>
                </a:solidFill>
                <a:latin typeface="Century Gothic" panose="020b0502020202020204" pitchFamily="34" charset="0"/>
              </a:rPr>
              <a:t>Claims Made vs. Occurrence Policy</a:t>
            </a:r>
            <a:r>
              <a:rPr lang="en-US"/>
              <a:t>	</a:t>
            </a:r>
          </a:p>
        </p:txBody>
      </p:sp>
      <p:sp>
        <p:nvSpPr>
          <p:cNvPr id="8195" name="Rectangle 3"/>
          <p:cNvSpPr>
            <a:spLocks noGrp="1" noChangeArrowheads="1"/>
          </p:cNvSpPr>
          <p:nvPr>
            <p:ph idx="4294967295"/>
          </p:nvPr>
        </p:nvSpPr>
        <p:spPr>
          <a:xfrm>
            <a:off x="719572" y="1952836"/>
            <a:ext cx="7237413" cy="4400550"/>
          </a:xfrm>
        </p:spPr>
        <p:txBody>
          <a:bodyPr>
            <a:normAutofit/>
          </a:bodyPr>
          <a:lstStyle/>
          <a:p>
            <a:pPr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An LPL policy generally provides coverage for demands made upon the policyholder for damages brought forth during the policy period resulting from an error or omission within the firms covered prior acts date.</a:t>
            </a:r>
          </a:p>
          <a:p>
            <a:pPr lvl="2"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You must haven coverage in place when the error occurs as well as when the claim is filed. The policy in place at the time the claim is filed is the policy that will cover the claim.</a:t>
            </a:r>
          </a:p>
          <a:p>
            <a:pPr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An “occurrence” policy (such as a homeowner’s policy) normally insures an unexpected event within the policy period that result in bodily injury or property damage.</a:t>
            </a:r>
          </a:p>
          <a:p>
            <a:pPr marL="0" indent="0" eaLnBrk="1" hangingPunct="1">
              <a:buClrTx/>
              <a:buFontTx/>
              <a:buChar char="•"/>
            </a:pPr>
            <a:endParaRPr lang="en-US">
              <a:latin typeface="Century Gothic" panose="020b0502020202020204" pitchFamily="34" charset="0"/>
            </a:endParaRPr>
          </a:p>
          <a:p>
            <a:pPr marL="0" indent="0" eaLnBrk="1" hangingPunct="1"/>
            <a:endParaRPr lang="en-US"/>
          </a:p>
          <a:p>
            <a:pPr marL="0" indent="0" eaLnBrk="1" hangingPunct="1"/>
            <a:endParaRPr lang="en-US"/>
          </a:p>
        </p:txBody>
      </p:sp>
      <p:sp>
        <p:nvSpPr>
          <p:cNvPr id="5" name="Slide Number Placeholder 4"/>
          <p:cNvSpPr>
            <a:spLocks noGrp="1"/>
          </p:cNvSpPr>
          <p:nvPr>
            <p:ph type="sldNum" sz="quarter" idx="4294967295"/>
          </p:nvPr>
        </p:nvSpPr>
        <p:spPr>
          <a:xfrm>
            <a:off x="7010400" y="6492875"/>
            <a:ext cx="2133600" cy="365125"/>
          </a:xfrm>
        </p:spPr>
        <p:txBody>
          <a:bodyPr>
            <a:normAutofit/>
          </a:bodyPr>
          <a:lstStyle/>
          <a:p>
            <a:fld id="{FC090834-15D9-4203-A46F-DA8089D46E47}" type="slidenum">
              <a:rPr lang="en-US" smtClean="0"/>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p:cTn id="14"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p:cTn id="19"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8195">
                                            <p:txEl>
                                              <p:pRg st="1" end="1"/>
                                            </p:txEl>
                                          </p:spTgt>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195">
                                            <p:txEl>
                                              <p:pRg st="2" end="2"/>
                                            </p:txEl>
                                          </p:spTgt>
                                        </p:tgtEl>
                                        <p:attrNameLst>
                                          <p:attrName>style.visibility</p:attrName>
                                        </p:attrNameLst>
                                      </p:cBhvr>
                                      <p:to>
                                        <p:strVal val="visible"/>
                                      </p:to>
                                    </p:set>
                                    <p:anim calcmode="lin" valueType="num">
                                      <p:cBhvr>
                                        <p:cTn id="26"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p:cNvSpPr txBox="1"/>
          <p:nvPr/>
        </p:nvSpPr>
        <p:spPr>
          <a:xfrm>
            <a:off x="1007604" y="2024844"/>
            <a:ext cx="6028712" cy="4339650"/>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111111">
                    <a:lumMod val="90000"/>
                    <a:lumOff val="10000"/>
                  </a:srgbClr>
                </a:solidFill>
                <a:latin typeface="Century Gothic" panose="020b0502020202020204" pitchFamily="34" charset="0"/>
              </a:rPr>
              <a:t>“</a:t>
            </a:r>
            <a:r>
              <a:rPr lang="en-US" sz="2000">
                <a:solidFill>
                  <a:srgbClr val="111111">
                    <a:lumMod val="90000"/>
                    <a:lumOff val="10000"/>
                  </a:srgbClr>
                </a:solidFill>
                <a:latin typeface="Century Gothic" panose="020b0502020202020204" pitchFamily="34" charset="0"/>
              </a:rPr>
              <a:t>Retroactive Date”   </a:t>
            </a:r>
          </a:p>
          <a:p>
            <a:pPr marL="342900" indent="-342900">
              <a:buFont typeface="Arial" panose="020b0604020202020204" pitchFamily="34" charset="0"/>
              <a:buChar char="•"/>
            </a:pPr>
            <a:endParaRPr lang="en-US" sz="2000">
              <a:solidFill>
                <a:srgbClr val="111111">
                  <a:lumMod val="90000"/>
                  <a:lumOff val="10000"/>
                </a:srgbClr>
              </a:solidFill>
              <a:latin typeface="Century Gothic" panose="020b0502020202020204" pitchFamily="34" charset="0"/>
            </a:endParaRPr>
          </a:p>
          <a:p>
            <a:pPr marL="342900" indent="-342900">
              <a:buFont typeface="Arial" panose="020b0604020202020204" pitchFamily="34" charset="0"/>
              <a:buChar char="•"/>
            </a:pPr>
            <a:r>
              <a:rPr lang="en-US" sz="2000">
                <a:solidFill>
                  <a:srgbClr val="111111">
                    <a:lumMod val="90000"/>
                    <a:lumOff val="10000"/>
                  </a:srgbClr>
                </a:solidFill>
                <a:latin typeface="Century Gothic" panose="020b0502020202020204" pitchFamily="34" charset="0"/>
              </a:rPr>
              <a:t>The date continuous coverage was first obtained</a:t>
            </a:r>
          </a:p>
          <a:p>
            <a:pPr marL="342900" indent="-342900" algn="ctr">
              <a:buFont typeface="Arial" panose="020b0604020202020204" pitchFamily="34" charset="0"/>
              <a:buChar char="•"/>
            </a:pPr>
            <a:endParaRPr lang="en-US" sz="2000">
              <a:solidFill>
                <a:srgbClr val="111111">
                  <a:lumMod val="90000"/>
                  <a:lumOff val="10000"/>
                </a:srgbClr>
              </a:solidFill>
              <a:latin typeface="Century Gothic" panose="020b0502020202020204" pitchFamily="34" charset="0"/>
            </a:endParaRPr>
          </a:p>
          <a:p>
            <a:pPr marL="342900" indent="-342900">
              <a:buFont typeface="Arial" panose="020b0604020202020204" pitchFamily="34" charset="0"/>
              <a:buChar char="•"/>
            </a:pPr>
            <a:r>
              <a:rPr lang="en-US" sz="2000">
                <a:solidFill>
                  <a:srgbClr val="111111">
                    <a:lumMod val="90000"/>
                    <a:lumOff val="10000"/>
                  </a:srgbClr>
                </a:solidFill>
                <a:latin typeface="Century Gothic" panose="020b0502020202020204" pitchFamily="34" charset="0"/>
              </a:rPr>
              <a:t>Claims triggered before this date are not covered </a:t>
            </a:r>
          </a:p>
          <a:p>
            <a:endParaRPr lang="en-US" sz="2000">
              <a:solidFill>
                <a:srgbClr val="111111">
                  <a:lumMod val="90000"/>
                  <a:lumOff val="10000"/>
                </a:srgbClr>
              </a:solidFill>
              <a:latin typeface="Century Gothic" panose="020b0502020202020204" pitchFamily="34" charset="0"/>
            </a:endParaRPr>
          </a:p>
          <a:p>
            <a:pPr marL="342900" indent="-342900">
              <a:buFont typeface="Arial" panose="020b0604020202020204" pitchFamily="34" charset="0"/>
              <a:buChar char="•"/>
            </a:pPr>
            <a:r>
              <a:rPr lang="en-US" sz="2000">
                <a:solidFill>
                  <a:srgbClr val="111111">
                    <a:lumMod val="90000"/>
                    <a:lumOff val="10000"/>
                  </a:srgbClr>
                </a:solidFill>
                <a:latin typeface="Century Gothic" panose="020b0502020202020204" pitchFamily="34" charset="0"/>
              </a:rPr>
              <a:t>Changing Carriers</a:t>
            </a:r>
          </a:p>
          <a:p>
            <a:endParaRPr lang="en-US" sz="2000">
              <a:solidFill>
                <a:srgbClr val="111111">
                  <a:lumMod val="90000"/>
                  <a:lumOff val="10000"/>
                </a:srgbClr>
              </a:solidFill>
              <a:latin typeface="Century Gothic" panose="020b0502020202020204" pitchFamily="34" charset="0"/>
            </a:endParaRPr>
          </a:p>
          <a:p>
            <a:pPr marL="342900" indent="-342900">
              <a:buFont typeface="Arial" panose="020b0604020202020204" pitchFamily="34" charset="0"/>
              <a:buChar char="•"/>
            </a:pPr>
            <a:r>
              <a:rPr lang="en-US" sz="2000">
                <a:solidFill>
                  <a:srgbClr val="111111">
                    <a:lumMod val="90000"/>
                    <a:lumOff val="10000"/>
                  </a:srgbClr>
                </a:solidFill>
                <a:latin typeface="Century Gothic" panose="020b0502020202020204" pitchFamily="34" charset="0"/>
              </a:rPr>
              <a:t>Lapse In Coverage (options)</a:t>
            </a:r>
          </a:p>
          <a:p>
            <a:pPr marL="342900" indent="-342900">
              <a:buFont typeface="Arial" panose="020b0604020202020204" pitchFamily="34" charset="0"/>
              <a:buChar char="•"/>
            </a:pPr>
            <a:endParaRPr lang="en-US" sz="2000">
              <a:solidFill>
                <a:srgbClr val="111111">
                  <a:lumMod val="90000"/>
                  <a:lumOff val="10000"/>
                </a:srgbClr>
              </a:solidFill>
              <a:latin typeface="Century Gothic" panose="020b0502020202020204" pitchFamily="34" charset="0"/>
            </a:endParaRPr>
          </a:p>
          <a:p>
            <a:pPr marL="285750" indent="-285750">
              <a:buFont typeface="Arial" panose="020b0604020202020204" pitchFamily="34" charset="0"/>
              <a:buChar char="•"/>
            </a:pPr>
            <a:endParaRPr lang="en-US">
              <a:solidFill>
                <a:srgbClr val="111111">
                  <a:lumMod val="90000"/>
                  <a:lumOff val="10000"/>
                </a:srgbClr>
              </a:solidFill>
              <a:latin typeface="Century Gothic" panose="020b0502020202020204" pitchFamily="34" charset="0"/>
            </a:endParaRPr>
          </a:p>
          <a:p>
            <a:pPr>
              <a:spcBef>
                <a:spcPts val="900"/>
              </a:spcBef>
              <a:spcAft>
                <a:spcPts val="900"/>
              </a:spcAft>
            </a:pPr>
            <a:endParaRPr lang="en-US" sz="1050">
              <a:solidFill>
                <a:srgbClr val="09549B"/>
              </a:solidFill>
              <a:latin typeface="Century Gothic" panose="020b0502020202020204" pitchFamily="34" charset="0"/>
              <a:cs typeface="Helvetica" panose="020b0604020202020204" pitchFamily="34" charset="0"/>
            </a:endParaRPr>
          </a:p>
        </p:txBody>
      </p:sp>
      <p:sp>
        <p:nvSpPr>
          <p:cNvPr id="2" name="TextBox 1"/>
          <p:cNvSpPr txBox="1"/>
          <p:nvPr/>
        </p:nvSpPr>
        <p:spPr>
          <a:xfrm>
            <a:off x="2590802" y="512676"/>
            <a:ext cx="4536504" cy="523220"/>
          </a:xfrm>
          <a:prstGeom prst="rect">
            <a:avLst/>
          </a:prstGeom>
          <a:noFill/>
        </p:spPr>
        <p:txBody>
          <a:bodyPr wrap="square" rtlCol="0">
            <a:spAutoFit/>
          </a:bodyPr>
          <a:lstStyle/>
          <a:p>
            <a:pPr algn="ctr" fontAlgn="base">
              <a:spcBef>
                <a:spcPct val="0"/>
              </a:spcBef>
              <a:spcAft>
                <a:spcPct val="0"/>
              </a:spcAft>
            </a:pPr>
            <a:r>
              <a:rPr lang="en-US" sz="2800">
                <a:solidFill>
                  <a:srgbClr val="FFFFFF"/>
                </a:solidFill>
                <a:latin typeface="Century Gothic" panose="020b0502020202020204" pitchFamily="34" charset="0"/>
              </a:rPr>
              <a:t>Prior Acts Coverage</a:t>
            </a:r>
          </a:p>
        </p:txBody>
      </p:sp>
    </p:spTree>
    <p:extLst>
      <p:ext uri="{BB962C8B-B14F-4D97-AF65-F5344CB8AC3E}">
        <p14:creationId xmlns:p14="http://schemas.microsoft.com/office/powerpoint/2010/main" val="513516758"/>
      </p:ext>
    </p:extLst>
  </p:cSld>
  <p:clrMapOvr>
    <a:masterClrMapping/>
  </p:clrMapOvr>
  <mc:AlternateContent>
    <mc:Choice xmlns:p14="http://schemas.microsoft.com/office/powerpoint/2010/main" Requires="p14">
      <p:transition spd="slow" p14:dur="1600">
        <p14:prism isContent="1" isInverted="1"/>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314" name="Rectangle 2"/>
          <p:cNvSpPr>
            <a:spLocks noGrp="1" noChangeArrowheads="1"/>
          </p:cNvSpPr>
          <p:nvPr>
            <p:ph type="title" idx="4294967295"/>
          </p:nvPr>
        </p:nvSpPr>
        <p:spPr>
          <a:xfrm>
            <a:off x="0" y="296863"/>
            <a:ext cx="7848600" cy="498475"/>
          </a:xfrm>
        </p:spPr>
        <p:txBody>
          <a:bodyPr/>
          <a:lstStyle/>
          <a:p>
            <a:pPr algn="ctr" eaLnBrk="1" hangingPunct="1"/>
            <a:r>
              <a:rPr lang="en-US">
                <a:solidFill>
                  <a:schemeClr val="bg1"/>
                </a:solidFill>
                <a:latin typeface="Century Gothic" panose="020b0502020202020204" pitchFamily="34" charset="0"/>
              </a:rPr>
              <a:t>Extended Reporting Periods</a:t>
            </a:r>
          </a:p>
        </p:txBody>
      </p:sp>
      <p:sp>
        <p:nvSpPr>
          <p:cNvPr id="13315" name="Rectangle 3"/>
          <p:cNvSpPr>
            <a:spLocks noGrp="1" noChangeArrowheads="1"/>
          </p:cNvSpPr>
          <p:nvPr>
            <p:ph idx="4294967295"/>
          </p:nvPr>
        </p:nvSpPr>
        <p:spPr>
          <a:xfrm>
            <a:off x="791580" y="2312876"/>
            <a:ext cx="7848600" cy="3933384"/>
          </a:xfrm>
        </p:spPr>
        <p:txBody>
          <a:bodyPr/>
          <a:lstStyle/>
          <a:p>
            <a:pPr eaLnBrk="1" hangingPunct="1">
              <a:buClrTx/>
              <a:buFont typeface="Arial" panose="020b0604020202020204" pitchFamily="34" charset="0"/>
              <a:buChar char="•"/>
            </a:pPr>
            <a:r>
              <a:rPr lang="en-US">
                <a:solidFill>
                  <a:schemeClr val="bg2">
                    <a:lumMod val="75000"/>
                    <a:lumOff val="25000"/>
                  </a:schemeClr>
                </a:solidFill>
                <a:latin typeface="Century Gothic" panose="020b0502020202020204" pitchFamily="34" charset="0"/>
              </a:rPr>
              <a:t> </a:t>
            </a:r>
            <a:r>
              <a:rPr lang="en-US">
                <a:solidFill>
                  <a:schemeClr val="bg2">
                    <a:lumMod val="90000"/>
                    <a:lumOff val="10000"/>
                  </a:schemeClr>
                </a:solidFill>
                <a:latin typeface="Century Gothic" panose="020b0502020202020204" pitchFamily="34" charset="0"/>
              </a:rPr>
              <a:t>“ERP or Tail Coverage”</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 Available for attorneys or firms who dissolve their practice</a:t>
            </a:r>
          </a:p>
          <a:p>
            <a:pPr marL="685800" lvl="2"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Know the cost and options (225% vs. 300%) (6 year vs. Unlimited)</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Provides coverage for claims arising from conduct within the   policy period which would otherwise be covered by the policy, but the claim is first made during the extended reporting period.</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Claim must have occurred while policy was in force.</a:t>
            </a:r>
          </a:p>
          <a:p>
            <a:pPr marL="346075"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NPERP, Free or Costly</a:t>
            </a:r>
          </a:p>
          <a:p>
            <a:pPr marL="685800" lvl="2" indent="-346075" eaLnBrk="1" hangingPunct="1">
              <a:buClrTx/>
              <a:buFont typeface="Arial" panose="020b0604020202020204" pitchFamily="34" charset="0"/>
              <a:buChar char="•"/>
            </a:pPr>
            <a:r>
              <a:rPr lang="en-US">
                <a:solidFill>
                  <a:schemeClr val="bg2">
                    <a:lumMod val="90000"/>
                    <a:lumOff val="10000"/>
                  </a:schemeClr>
                </a:solidFill>
                <a:latin typeface="Century Gothic" panose="020b0502020202020204" pitchFamily="34" charset="0"/>
              </a:rPr>
              <a:t>Available for Attorneys retiring from the practice of law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 calcmode="lin" valueType="num">
                                      <p:cBhvr>
                                        <p:cTn id="14"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p:cTn id="19"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3315">
                                            <p:txEl>
                                              <p:pRg st="2" end="2"/>
                                            </p:txEl>
                                          </p:spTgt>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3315">
                                            <p:txEl>
                                              <p:pRg st="3" end="3"/>
                                            </p:txEl>
                                          </p:spTgt>
                                        </p:tgtEl>
                                        <p:attrNameLst>
                                          <p:attrName>style.visibility</p:attrName>
                                        </p:attrNameLst>
                                      </p:cBhvr>
                                      <p:to>
                                        <p:strVal val="visible"/>
                                      </p:to>
                                    </p:set>
                                    <p:anim calcmode="lin" valueType="num">
                                      <p:cBhvr>
                                        <p:cTn id="26" dur="1000" fill="hold"/>
                                        <p:tgtEl>
                                          <p:spTgt spid="1331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3315">
                                            <p:txEl>
                                              <p:pRg st="3" end="3"/>
                                            </p:txEl>
                                          </p:spTgt>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 calcmode="lin" valueType="num">
                                      <p:cBhvr>
                                        <p:cTn id="33" dur="1000" fill="hold"/>
                                        <p:tgtEl>
                                          <p:spTgt spid="13315">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13315">
                                            <p:txEl>
                                              <p:pRg st="4" end="4"/>
                                            </p:txEl>
                                          </p:spTgt>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3315">
                                            <p:txEl>
                                              <p:pRg st="5" end="5"/>
                                            </p:txEl>
                                          </p:spTgt>
                                        </p:tgtEl>
                                        <p:attrNameLst>
                                          <p:attrName>style.visibility</p:attrName>
                                        </p:attrNameLst>
                                      </p:cBhvr>
                                      <p:to>
                                        <p:strVal val="visible"/>
                                      </p:to>
                                    </p:set>
                                    <p:anim calcmode="lin" valueType="num">
                                      <p:cBhvr>
                                        <p:cTn id="40" dur="1000" fill="hold"/>
                                        <p:tgtEl>
                                          <p:spTgt spid="13315">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13315">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13315">
                                            <p:txEl>
                                              <p:pRg st="5" end="5"/>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3315">
                                            <p:txEl>
                                              <p:pRg st="6" end="6"/>
                                            </p:txEl>
                                          </p:spTgt>
                                        </p:tgtEl>
                                        <p:attrNameLst>
                                          <p:attrName>style.visibility</p:attrName>
                                        </p:attrNameLst>
                                      </p:cBhvr>
                                      <p:to>
                                        <p:strVal val="visible"/>
                                      </p:to>
                                    </p:set>
                                    <p:anim calcmode="lin" valueType="num">
                                      <p:cBhvr>
                                        <p:cTn id="45" dur="1000" fill="hold"/>
                                        <p:tgtEl>
                                          <p:spTgt spid="13315">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13315">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2_Column_ChartandText">
  <a:themeElements>
    <a:clrScheme name="2_Column_ChartandText 1">
      <a:dk1>
        <a:srgbClr val="939BA1"/>
      </a:dk1>
      <a:lt1>
        <a:srgbClr val="FFFFFF"/>
      </a:lt1>
      <a:dk2>
        <a:srgbClr val="007CC2"/>
      </a:dk2>
      <a:lt2>
        <a:srgbClr val="111111"/>
      </a:lt2>
      <a:accent1>
        <a:srgbClr val="007CC2"/>
      </a:accent1>
      <a:accent2>
        <a:srgbClr val="6CADDF"/>
      </a:accent2>
      <a:accent3>
        <a:srgbClr val="FFFFFF"/>
      </a:accent3>
      <a:accent4>
        <a:srgbClr val="7D8489"/>
      </a:accent4>
      <a:accent5>
        <a:srgbClr val="AABFDD"/>
      </a:accent5>
      <a:accent6>
        <a:srgbClr val="619CCA"/>
      </a:accent6>
      <a:hlink>
        <a:srgbClr val="9FCBED"/>
      </a:hlink>
      <a:folHlink>
        <a:srgbClr val="EBF4F9"/>
      </a:folHlink>
    </a:clrScheme>
    <a:fontScheme name="2_Column_ChartandText">
      <a:majorFont>
        <a:latin typeface="Georgia"/>
        <a:ea typeface="Arial"/>
        <a:cs typeface="Arial"/>
      </a:majorFont>
      <a:minorFont>
        <a:latin typeface="Georgi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287338" marR="0" indent="-285750" algn="l" defTabSz="914400" rtl="0" eaLnBrk="1" fontAlgn="base" latinLnBrk="0" hangingPunct="1">
          <a:lnSpc>
            <a:spcPct val="100000"/>
          </a:lnSpc>
          <a:spcBef>
            <a:spcPct val="60000"/>
          </a:spcBef>
          <a:spcAft>
            <a:spcPct val="0"/>
          </a:spcAft>
          <a:buClr>
            <a:srgbClr val="007CC2"/>
          </a:buClr>
          <a:buSzTx/>
          <a:buFontTx/>
          <a:buChar char="•"/>
          <a:tabLst/>
          <a:defRPr kumimoji="0" lang="en-U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287338" marR="0" indent="-285750" algn="l" defTabSz="914400" rtl="0" eaLnBrk="1" fontAlgn="base" latinLnBrk="0" hangingPunct="1">
          <a:lnSpc>
            <a:spcPct val="100000"/>
          </a:lnSpc>
          <a:spcBef>
            <a:spcPct val="60000"/>
          </a:spcBef>
          <a:spcAft>
            <a:spcPct val="0"/>
          </a:spcAft>
          <a:buClr>
            <a:srgbClr val="007CC2"/>
          </a:buClr>
          <a:buSzTx/>
          <a:buFontTx/>
          <a:buChar char="•"/>
          <a:tabLst/>
          <a:defRPr kumimoji="0" lang="en-U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2_Column_ChartandText 1">
        <a:dk1>
          <a:srgbClr val="939BA1"/>
        </a:dk1>
        <a:lt1>
          <a:srgbClr val="FFFFFF"/>
        </a:lt1>
        <a:dk2>
          <a:srgbClr val="007CC2"/>
        </a:dk2>
        <a:lt2>
          <a:srgbClr val="111111"/>
        </a:lt2>
        <a:accent1>
          <a:srgbClr val="007CC2"/>
        </a:accent1>
        <a:accent2>
          <a:srgbClr val="6CADDF"/>
        </a:accent2>
        <a:accent3>
          <a:srgbClr val="FFFFFF"/>
        </a:accent3>
        <a:accent4>
          <a:srgbClr val="7D8489"/>
        </a:accent4>
        <a:accent5>
          <a:srgbClr val="AABFDD"/>
        </a:accent5>
        <a:accent6>
          <a:srgbClr val="619CCA"/>
        </a:accent6>
        <a:hlink>
          <a:srgbClr val="9FCBED"/>
        </a:hlink>
        <a:folHlink>
          <a:srgbClr val="EBF4F9"/>
        </a:folHlink>
      </a:clrScheme>
      <a:clrMap bg1="lt1" tx1="dk1" bg2="lt2" tx2="dk2" accent1="accent1" accent2="accent2" accent3="accent3" accent4="accent4" accent5="accent5" accent6="accent6" hlink="hlink" folHlink="folHlink"/>
    </a:extraClrScheme>
    <a:extraClrScheme>
      <a:clrScheme name="2_Column_ChartandText 2">
        <a:dk1>
          <a:srgbClr val="939BA1"/>
        </a:dk1>
        <a:lt1>
          <a:srgbClr val="FFFFFF"/>
        </a:lt1>
        <a:dk2>
          <a:srgbClr val="007CC2"/>
        </a:dk2>
        <a:lt2>
          <a:srgbClr val="FFFFFF"/>
        </a:lt2>
        <a:accent1>
          <a:srgbClr val="6CADDF"/>
        </a:accent1>
        <a:accent2>
          <a:srgbClr val="9FCBED"/>
        </a:accent2>
        <a:accent3>
          <a:srgbClr val="AABFDD"/>
        </a:accent3>
        <a:accent4>
          <a:srgbClr val="DADADA"/>
        </a:accent4>
        <a:accent5>
          <a:srgbClr val="BAD3EC"/>
        </a:accent5>
        <a:accent6>
          <a:srgbClr val="90B8D7"/>
        </a:accent6>
        <a:hlink>
          <a:srgbClr val="EBF4F9"/>
        </a:hlink>
        <a:folHlink>
          <a:srgbClr val="CFD4D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